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Economica" panose="02000506040000020004" pitchFamily="2" charset="77"/>
      <p:regular r:id="rId9"/>
      <p:bold r:id="rId10"/>
      <p:italic r:id="rId11"/>
      <p:boldItalic r:id="rId12"/>
    </p:embeddedFont>
    <p:embeddedFont>
      <p:font typeface="Open Sans" panose="020B0606030504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3.xml"/><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63b764e3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63b764e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f3b20579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f3b20579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f3b2057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f3b2057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f3b20579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f3b20579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6600"/>
              <a:t>Non-Target Animals</a:t>
            </a:r>
            <a:endParaRPr sz="6600"/>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Day 11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111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Do Now</a:t>
            </a:r>
            <a:endParaRPr b="1"/>
          </a:p>
        </p:txBody>
      </p:sp>
      <p:sp>
        <p:nvSpPr>
          <p:cNvPr id="69" name="Google Shape;69;p14"/>
          <p:cNvSpPr txBox="1">
            <a:spLocks noGrp="1"/>
          </p:cNvSpPr>
          <p:nvPr>
            <p:ph type="body" idx="1"/>
          </p:nvPr>
        </p:nvSpPr>
        <p:spPr>
          <a:xfrm>
            <a:off x="311700" y="9204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00"/>
              <a:t>Explain how anticoagulants kill rodents.</a:t>
            </a:r>
            <a:endParaRPr sz="2100" b="1"/>
          </a:p>
        </p:txBody>
      </p:sp>
      <p:pic>
        <p:nvPicPr>
          <p:cNvPr id="70" name="Google Shape;70;p14"/>
          <p:cNvPicPr preferRelativeResize="0"/>
          <p:nvPr/>
        </p:nvPicPr>
        <p:blipFill>
          <a:blip r:embed="rId3">
            <a:alphaModFix/>
          </a:blip>
          <a:stretch>
            <a:fillRect/>
          </a:stretch>
        </p:blipFill>
        <p:spPr>
          <a:xfrm>
            <a:off x="1057550" y="1729177"/>
            <a:ext cx="6345249" cy="2130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Today’s Question</a:t>
            </a:r>
            <a:endParaRPr/>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a:t>What is secondary and tertiary poisoning and how frequently does this happen?</a:t>
            </a:r>
            <a:endParaRPr sz="2100" b="1"/>
          </a:p>
          <a:p>
            <a:pPr marL="0" lvl="0" indent="0" algn="l" rtl="0">
              <a:spcBef>
                <a:spcPts val="1200"/>
              </a:spcBef>
              <a:spcAft>
                <a:spcPts val="1200"/>
              </a:spcAft>
              <a:buNone/>
            </a:pPr>
            <a:endParaRPr sz="21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580"/>
              <a:t>Non-Target Animal</a:t>
            </a:r>
            <a:endParaRPr sz="3580"/>
          </a:p>
        </p:txBody>
      </p:sp>
      <p:sp>
        <p:nvSpPr>
          <p:cNvPr id="82" name="Google Shape;82;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1100"/>
              <a:buFont typeface="Arial"/>
              <a:buNone/>
            </a:pPr>
            <a:r>
              <a:rPr lang="en" sz="1700"/>
              <a:t>A non-target animal is any animal that might feed upon a poison aside from the actual intended target.</a:t>
            </a:r>
            <a:endParaRPr sz="1700"/>
          </a:p>
          <a:p>
            <a:pPr marL="0" lvl="0" indent="0" algn="l" rtl="0">
              <a:lnSpc>
                <a:spcPct val="150000"/>
              </a:lnSpc>
              <a:spcBef>
                <a:spcPts val="0"/>
              </a:spcBef>
              <a:spcAft>
                <a:spcPts val="0"/>
              </a:spcAft>
              <a:buClr>
                <a:schemeClr val="dk1"/>
              </a:buClr>
              <a:buSzPts val="1100"/>
              <a:buFont typeface="Arial"/>
              <a:buNone/>
            </a:pPr>
            <a:endParaRPr sz="1700"/>
          </a:p>
          <a:p>
            <a:pPr marL="0" lvl="0" indent="0" algn="l" rtl="0">
              <a:lnSpc>
                <a:spcPct val="150000"/>
              </a:lnSpc>
              <a:spcBef>
                <a:spcPts val="0"/>
              </a:spcBef>
              <a:spcAft>
                <a:spcPts val="0"/>
              </a:spcAft>
              <a:buClr>
                <a:schemeClr val="dk1"/>
              </a:buClr>
              <a:buSzPts val="1100"/>
              <a:buFont typeface="Arial"/>
              <a:buNone/>
            </a:pPr>
            <a:r>
              <a:rPr lang="en" sz="1700"/>
              <a:t>For example, if you put out a poison to kill mice, the mice are the target.</a:t>
            </a:r>
            <a:endParaRPr sz="1700"/>
          </a:p>
          <a:p>
            <a:pPr marL="0" lvl="0" indent="0" algn="l" rtl="0">
              <a:lnSpc>
                <a:spcPct val="150000"/>
              </a:lnSpc>
              <a:spcBef>
                <a:spcPts val="0"/>
              </a:spcBef>
              <a:spcAft>
                <a:spcPts val="0"/>
              </a:spcAft>
              <a:buClr>
                <a:schemeClr val="dk1"/>
              </a:buClr>
              <a:buSzPts val="1100"/>
              <a:buFont typeface="Arial"/>
              <a:buNone/>
            </a:pPr>
            <a:endParaRPr sz="1700"/>
          </a:p>
          <a:p>
            <a:pPr marL="0" lvl="0" indent="0" algn="l" rtl="0">
              <a:lnSpc>
                <a:spcPct val="150000"/>
              </a:lnSpc>
              <a:spcBef>
                <a:spcPts val="0"/>
              </a:spcBef>
              <a:spcAft>
                <a:spcPts val="0"/>
              </a:spcAft>
              <a:buClr>
                <a:schemeClr val="dk1"/>
              </a:buClr>
              <a:buSzPts val="1100"/>
              <a:buFont typeface="Arial"/>
              <a:buNone/>
            </a:pPr>
            <a:r>
              <a:rPr lang="en" sz="1700"/>
              <a:t>What are some examples of other organisms that might get sick from the mouse bait?  These are non-targets.</a:t>
            </a:r>
            <a:endParaRPr sz="1700"/>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Primary, Secondary, and Tertiary poisoning</a:t>
            </a:r>
            <a:endParaRPr/>
          </a:p>
        </p:txBody>
      </p:sp>
      <p:sp>
        <p:nvSpPr>
          <p:cNvPr id="88" name="Google Shape;88;p17"/>
          <p:cNvSpPr txBox="1">
            <a:spLocks noGrp="1"/>
          </p:cNvSpPr>
          <p:nvPr>
            <p:ph type="body" idx="1"/>
          </p:nvPr>
        </p:nvSpPr>
        <p:spPr>
          <a:xfrm>
            <a:off x="311700" y="1225225"/>
            <a:ext cx="3784812"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100" b="1" dirty="0"/>
              <a:t>Read the definitions of Primary, Secondary, and Tertiary poisoning on your worksheet, then label the drawing on the back with each term.</a:t>
            </a:r>
            <a:endParaRPr sz="2100" b="1" dirty="0"/>
          </a:p>
          <a:p>
            <a:pPr marL="0" lvl="0" indent="0" algn="l" rtl="0">
              <a:spcBef>
                <a:spcPts val="1200"/>
              </a:spcBef>
              <a:spcAft>
                <a:spcPts val="0"/>
              </a:spcAft>
              <a:buClr>
                <a:schemeClr val="dk1"/>
              </a:buClr>
              <a:buSzPts val="1100"/>
              <a:buFont typeface="Arial"/>
              <a:buNone/>
            </a:pPr>
            <a:endParaRPr sz="2100" b="1" dirty="0"/>
          </a:p>
          <a:p>
            <a:pPr marL="0" lvl="0" indent="0" algn="l" rtl="0">
              <a:spcBef>
                <a:spcPts val="1200"/>
              </a:spcBef>
              <a:spcAft>
                <a:spcPts val="1200"/>
              </a:spcAft>
              <a:buNone/>
            </a:pPr>
            <a:endParaRPr sz="2100" b="1" dirty="0"/>
          </a:p>
        </p:txBody>
      </p:sp>
      <p:pic>
        <p:nvPicPr>
          <p:cNvPr id="2" name="image1.png">
            <a:extLst>
              <a:ext uri="{FF2B5EF4-FFF2-40B4-BE49-F238E27FC236}">
                <a16:creationId xmlns:a16="http://schemas.microsoft.com/office/drawing/2014/main" id="{84955DF5-A322-B3ED-1F5F-2991E1CAEA2C}"/>
              </a:ext>
            </a:extLst>
          </p:cNvPr>
          <p:cNvPicPr/>
          <p:nvPr/>
        </p:nvPicPr>
        <p:blipFill rotWithShape="1">
          <a:blip r:embed="rId3"/>
          <a:srcRect b="18417"/>
          <a:stretch/>
        </p:blipFill>
        <p:spPr>
          <a:xfrm>
            <a:off x="4229952" y="1159002"/>
            <a:ext cx="4027079" cy="3760470"/>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580"/>
              <a:t>Dane County Humane Society Rescue Report</a:t>
            </a:r>
            <a:endParaRPr sz="3580"/>
          </a:p>
        </p:txBody>
      </p:sp>
      <p:sp>
        <p:nvSpPr>
          <p:cNvPr id="94" name="Google Shape;94;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a:t>Read the Dane County Humane Society Rescue Report.  What evidence is there that hawks in Wisconsin have been poisoned with rodenticides?  Also include if this is primary, secondary, or tertiary poisoning.</a:t>
            </a:r>
            <a:endParaRPr sz="2100" b="1"/>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DF0058F8B1444909723038442650E" ma:contentTypeVersion="19" ma:contentTypeDescription="Create a new document." ma:contentTypeScope="" ma:versionID="e0af74d8c6fa9d7b272b0ef74ffd17af">
  <xsd:schema xmlns:xsd="http://www.w3.org/2001/XMLSchema" xmlns:xs="http://www.w3.org/2001/XMLSchema" xmlns:p="http://schemas.microsoft.com/office/2006/metadata/properties" xmlns:ns2="32edc4b3-3770-469a-81cf-2591a143074c" xmlns:ns3="c0756931-26a2-4100-85a8-328d9797f085" targetNamespace="http://schemas.microsoft.com/office/2006/metadata/properties" ma:root="true" ma:fieldsID="6e2974a14b5bb92fb89cc394e7605ea1" ns2:_="" ns3:_="">
    <xsd:import namespace="32edc4b3-3770-469a-81cf-2591a143074c"/>
    <xsd:import namespace="c0756931-26a2-4100-85a8-328d9797f0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dc4b3-3770-469a-81cf-2591a14307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ce06-59bb-4941-b007-8365d1e4fe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756931-26a2-4100-85a8-328d9797f0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abf1d3-92a7-4ec3-ab32-91bf13fc632a}" ma:internalName="TaxCatchAll" ma:showField="CatchAllData" ma:web="c0756931-26a2-4100-85a8-328d9797f0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edc4b3-3770-469a-81cf-2591a143074c">
      <Terms xmlns="http://schemas.microsoft.com/office/infopath/2007/PartnerControls"/>
    </lcf76f155ced4ddcb4097134ff3c332f>
    <TaxCatchAll xmlns="c0756931-26a2-4100-85a8-328d9797f085" xsi:nil="true"/>
  </documentManagement>
</p:properties>
</file>

<file path=customXml/itemProps1.xml><?xml version="1.0" encoding="utf-8"?>
<ds:datastoreItem xmlns:ds="http://schemas.openxmlformats.org/officeDocument/2006/customXml" ds:itemID="{50DD2438-CF77-410D-AFC5-BF2BCC638E5F}"/>
</file>

<file path=customXml/itemProps2.xml><?xml version="1.0" encoding="utf-8"?>
<ds:datastoreItem xmlns:ds="http://schemas.openxmlformats.org/officeDocument/2006/customXml" ds:itemID="{E6F5A13A-3E34-4AF9-9A63-B787F700EEF9}"/>
</file>

<file path=customXml/itemProps3.xml><?xml version="1.0" encoding="utf-8"?>
<ds:datastoreItem xmlns:ds="http://schemas.openxmlformats.org/officeDocument/2006/customXml" ds:itemID="{465F1704-2D80-4CB5-9E51-BBACE84FF7A5}"/>
</file>

<file path=docProps/app.xml><?xml version="1.0" encoding="utf-8"?>
<Properties xmlns="http://schemas.openxmlformats.org/officeDocument/2006/extended-properties" xmlns:vt="http://schemas.openxmlformats.org/officeDocument/2006/docPropsVTypes">
  <TotalTime>0</TotalTime>
  <Words>162</Words>
  <Application>Microsoft Macintosh PowerPoint</Application>
  <PresentationFormat>On-screen Show (16:9)</PresentationFormat>
  <Paragraphs>16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Economica</vt:lpstr>
      <vt:lpstr>Open Sans</vt:lpstr>
      <vt:lpstr>Luxe</vt:lpstr>
      <vt:lpstr>Non-Target Animals</vt:lpstr>
      <vt:lpstr>Do Now</vt:lpstr>
      <vt:lpstr>Today’s Question</vt:lpstr>
      <vt:lpstr>Non-Target Animal</vt:lpstr>
      <vt:lpstr>Primary, Secondary, and Tertiary poisoning</vt:lpstr>
      <vt:lpstr>Dane County Humane Society Rescue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Non-Target Animals</dc:title>
  <cp:lastModifiedBy>Ted Snyder</cp:lastModifiedBy>
  <cp:revision>1</cp:revision>
  <dcterms:modified xsi:type="dcterms:W3CDTF">2025-04-21T00:08:03Z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0x010100381DF0058F8B1444909723038442650E</vt:lpwstr>
  </property>
</Properties>
</file>