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63" r:id="rId5"/>
    <p:sldId id="259" r:id="rId6"/>
    <p:sldId id="264" r:id="rId7"/>
    <p:sldId id="265" r:id="rId8"/>
    <p:sldId id="266" r:id="rId9"/>
    <p:sldId id="268" r:id="rId10"/>
    <p:sldId id="267" r:id="rId11"/>
    <p:sldId id="269" r:id="rId12"/>
    <p:sldId id="270" r:id="rId13"/>
    <p:sldId id="271"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Economica" panose="02000506040000020004" pitchFamily="2" charset="77"/>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571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306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99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71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63b764e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63b764e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59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4f3b20579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4f3b20579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19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33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14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63b764e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63b764e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47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pug3kOQIbrY?si=crX7IV1zhR0yimk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sa/4.0/deed.en" TargetMode="External"/><Relationship Id="rId4" Type="http://schemas.openxmlformats.org/officeDocument/2006/relationships/hyperlink" Target="https://en.wikipedia.org/wiki/en:Creative_Comm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youtu.be/gXJwW5Iarn0?si=U_gwefz0L4g9bsC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sz="6600" dirty="0"/>
              <a:t>Exclusion</a:t>
            </a: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Day 13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Expanding Foam</a:t>
            </a:r>
            <a:endParaRPr dirty="0"/>
          </a:p>
        </p:txBody>
      </p:sp>
      <p:sp>
        <p:nvSpPr>
          <p:cNvPr id="76" name="Google Shape;76;p15"/>
          <p:cNvSpPr txBox="1">
            <a:spLocks noGrp="1"/>
          </p:cNvSpPr>
          <p:nvPr>
            <p:ph type="body" idx="1"/>
          </p:nvPr>
        </p:nvSpPr>
        <p:spPr>
          <a:xfrm>
            <a:off x="311699" y="1225225"/>
            <a:ext cx="4086592" cy="3354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US" sz="2100" b="1" dirty="0"/>
              <a:t>Pros:</a:t>
            </a:r>
          </a:p>
          <a:p>
            <a:pPr marL="0" lvl="0" indent="0" algn="l" rtl="0">
              <a:spcBef>
                <a:spcPts val="0"/>
              </a:spcBef>
              <a:spcAft>
                <a:spcPts val="0"/>
              </a:spcAft>
              <a:buNone/>
            </a:pPr>
            <a:r>
              <a:rPr lang="en-US" sz="2100" dirty="0"/>
              <a:t>- Easy to apply.</a:t>
            </a:r>
          </a:p>
          <a:p>
            <a:pPr marL="0" lvl="0" indent="0" algn="l" rtl="0">
              <a:spcBef>
                <a:spcPts val="0"/>
              </a:spcBef>
              <a:spcAft>
                <a:spcPts val="0"/>
              </a:spcAft>
              <a:buNone/>
            </a:pPr>
            <a:endParaRPr lang="en-US" sz="2100" dirty="0"/>
          </a:p>
          <a:p>
            <a:pPr marL="0" lvl="0" indent="0" algn="l" rtl="0">
              <a:spcBef>
                <a:spcPts val="0"/>
              </a:spcBef>
              <a:spcAft>
                <a:spcPts val="0"/>
              </a:spcAft>
              <a:buNone/>
            </a:pPr>
            <a:r>
              <a:rPr lang="en-US" sz="2100" b="1" dirty="0"/>
              <a:t>Cons:</a:t>
            </a:r>
          </a:p>
          <a:p>
            <a:pPr marL="0" lvl="0" indent="0" algn="l" rtl="0">
              <a:spcBef>
                <a:spcPts val="0"/>
              </a:spcBef>
              <a:spcAft>
                <a:spcPts val="0"/>
              </a:spcAft>
              <a:buNone/>
            </a:pPr>
            <a:r>
              <a:rPr lang="en-US" sz="2100" dirty="0"/>
              <a:t>- Rodents can easily chew through it.</a:t>
            </a:r>
          </a:p>
          <a:p>
            <a:pPr marL="0" lvl="0" indent="0" algn="l" rtl="0">
              <a:spcBef>
                <a:spcPts val="0"/>
              </a:spcBef>
              <a:spcAft>
                <a:spcPts val="0"/>
              </a:spcAft>
              <a:buNone/>
            </a:pPr>
            <a:endParaRPr lang="en-US" sz="2100" dirty="0"/>
          </a:p>
          <a:p>
            <a:pPr marL="0" lvl="0" indent="0" algn="l" rtl="0">
              <a:spcBef>
                <a:spcPts val="0"/>
              </a:spcBef>
              <a:spcAft>
                <a:spcPts val="0"/>
              </a:spcAft>
              <a:buNone/>
            </a:pPr>
            <a:r>
              <a:rPr lang="en-US" sz="2100" dirty="0"/>
              <a:t>Many people try to use expanding foam to seal up openings, but it is not a good solution.</a:t>
            </a:r>
            <a:endParaRPr sz="2100" dirty="0"/>
          </a:p>
        </p:txBody>
      </p:sp>
      <p:pic>
        <p:nvPicPr>
          <p:cNvPr id="2050" name="Picture 2">
            <a:extLst>
              <a:ext uri="{FF2B5EF4-FFF2-40B4-BE49-F238E27FC236}">
                <a16:creationId xmlns:a16="http://schemas.microsoft.com/office/drawing/2014/main" id="{5BE5AD7F-606F-610D-D498-B3ED997D64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54" t="27554" r="53328" b="33675"/>
          <a:stretch/>
        </p:blipFill>
        <p:spPr bwMode="auto">
          <a:xfrm>
            <a:off x="6720423" y="2918705"/>
            <a:ext cx="2253096" cy="1908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A33E5AA-BAB4-04F0-BFC1-1E2F7B6EF2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786"/>
          <a:stretch/>
        </p:blipFill>
        <p:spPr bwMode="auto">
          <a:xfrm>
            <a:off x="4398291" y="469107"/>
            <a:ext cx="3126137" cy="2618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28A8E3-575F-DD1A-BDAE-7D348834E386}"/>
              </a:ext>
            </a:extLst>
          </p:cNvPr>
          <p:cNvSpPr txBox="1"/>
          <p:nvPr/>
        </p:nvSpPr>
        <p:spPr>
          <a:xfrm>
            <a:off x="6625526" y="4859586"/>
            <a:ext cx="4572000" cy="215444"/>
          </a:xfrm>
          <a:prstGeom prst="rect">
            <a:avLst/>
          </a:prstGeom>
          <a:noFill/>
        </p:spPr>
        <p:txBody>
          <a:bodyPr wrap="square">
            <a:spAutoFit/>
          </a:bodyPr>
          <a:lstStyle/>
          <a:p>
            <a:r>
              <a:rPr lang="en-US" sz="800" dirty="0"/>
              <a:t>Photos: Public Domain, Wikimedia Commons</a:t>
            </a:r>
          </a:p>
        </p:txBody>
      </p:sp>
    </p:spTree>
    <p:extLst>
      <p:ext uri="{BB962C8B-B14F-4D97-AF65-F5344CB8AC3E}">
        <p14:creationId xmlns:p14="http://schemas.microsoft.com/office/powerpoint/2010/main" val="176413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Steel Wool / Copper Mesh</a:t>
            </a:r>
            <a:endParaRPr dirty="0"/>
          </a:p>
        </p:txBody>
      </p:sp>
      <p:sp>
        <p:nvSpPr>
          <p:cNvPr id="76" name="Google Shape;76;p15"/>
          <p:cNvSpPr txBox="1">
            <a:spLocks noGrp="1"/>
          </p:cNvSpPr>
          <p:nvPr>
            <p:ph type="body" idx="1"/>
          </p:nvPr>
        </p:nvSpPr>
        <p:spPr>
          <a:xfrm>
            <a:off x="311698" y="1225225"/>
            <a:ext cx="5647399" cy="3687738"/>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sz="2100" dirty="0"/>
              <a:t>Metal can be pushed into small openings in walls. Rodents can’t gnaw on these and they effectively seal openings.</a:t>
            </a:r>
          </a:p>
          <a:p>
            <a:pPr marL="0" lvl="0" indent="0" algn="l" rtl="0">
              <a:spcBef>
                <a:spcPts val="0"/>
              </a:spcBef>
              <a:spcAft>
                <a:spcPts val="0"/>
              </a:spcAft>
              <a:buNone/>
            </a:pPr>
            <a:r>
              <a:rPr lang="en-US" sz="2100" b="1" dirty="0"/>
              <a:t>Pros:</a:t>
            </a:r>
          </a:p>
          <a:p>
            <a:pPr marL="0" lvl="0" indent="0" algn="l" rtl="0">
              <a:spcBef>
                <a:spcPts val="0"/>
              </a:spcBef>
              <a:spcAft>
                <a:spcPts val="0"/>
              </a:spcAft>
              <a:buNone/>
            </a:pPr>
            <a:r>
              <a:rPr lang="en-US" sz="2100" dirty="0"/>
              <a:t>- Easy to apply to use.</a:t>
            </a:r>
          </a:p>
          <a:p>
            <a:pPr marL="0" lvl="0" indent="0" algn="l" rtl="0">
              <a:spcBef>
                <a:spcPts val="0"/>
              </a:spcBef>
              <a:spcAft>
                <a:spcPts val="0"/>
              </a:spcAft>
              <a:buNone/>
            </a:pPr>
            <a:endParaRPr lang="en-US" sz="2100" dirty="0"/>
          </a:p>
          <a:p>
            <a:pPr marL="0" lvl="0" indent="0" algn="l" rtl="0">
              <a:spcBef>
                <a:spcPts val="0"/>
              </a:spcBef>
              <a:spcAft>
                <a:spcPts val="0"/>
              </a:spcAft>
              <a:buNone/>
            </a:pPr>
            <a:r>
              <a:rPr lang="en-US" sz="2100" b="1" dirty="0"/>
              <a:t>Cons:</a:t>
            </a:r>
          </a:p>
          <a:p>
            <a:pPr marL="0" lvl="0" indent="0" algn="l" rtl="0">
              <a:spcBef>
                <a:spcPts val="0"/>
              </a:spcBef>
              <a:spcAft>
                <a:spcPts val="0"/>
              </a:spcAft>
              <a:buNone/>
            </a:pPr>
            <a:r>
              <a:rPr lang="en-US" sz="2100" dirty="0"/>
              <a:t>- Steel rusts and falls out. Use copper instead.</a:t>
            </a:r>
          </a:p>
          <a:p>
            <a:pPr marL="0" lvl="0" indent="0" algn="l" rtl="0">
              <a:spcBef>
                <a:spcPts val="0"/>
              </a:spcBef>
              <a:spcAft>
                <a:spcPts val="0"/>
              </a:spcAft>
              <a:buNone/>
            </a:pPr>
            <a:r>
              <a:rPr lang="en-US" sz="2100" dirty="0"/>
              <a:t>- Only good for smaller openings.</a:t>
            </a:r>
          </a:p>
          <a:p>
            <a:pPr marL="0" lvl="0" indent="0" algn="l" rtl="0">
              <a:spcBef>
                <a:spcPts val="0"/>
              </a:spcBef>
              <a:spcAft>
                <a:spcPts val="0"/>
              </a:spcAft>
              <a:buNone/>
            </a:pPr>
            <a:endParaRPr lang="en-US" sz="2100" dirty="0"/>
          </a:p>
        </p:txBody>
      </p:sp>
      <p:sp>
        <p:nvSpPr>
          <p:cNvPr id="3" name="TextBox 2">
            <a:extLst>
              <a:ext uri="{FF2B5EF4-FFF2-40B4-BE49-F238E27FC236}">
                <a16:creationId xmlns:a16="http://schemas.microsoft.com/office/drawing/2014/main" id="{0628A8E3-575F-DD1A-BDAE-7D348834E386}"/>
              </a:ext>
            </a:extLst>
          </p:cNvPr>
          <p:cNvSpPr txBox="1"/>
          <p:nvPr/>
        </p:nvSpPr>
        <p:spPr>
          <a:xfrm>
            <a:off x="5811864" y="4658298"/>
            <a:ext cx="3332136" cy="338554"/>
          </a:xfrm>
          <a:prstGeom prst="rect">
            <a:avLst/>
          </a:prstGeom>
          <a:noFill/>
        </p:spPr>
        <p:txBody>
          <a:bodyPr wrap="square">
            <a:spAutoFit/>
          </a:bodyPr>
          <a:lstStyle/>
          <a:p>
            <a:r>
              <a:rPr lang="en-US" sz="800" dirty="0"/>
              <a:t>Photos: Steel Wool by Johan, Creative Commons Attribution-Share Alike 3.0, Wikimedia Commons; Copper Mesh by Ted Snyder</a:t>
            </a:r>
          </a:p>
        </p:txBody>
      </p:sp>
      <p:pic>
        <p:nvPicPr>
          <p:cNvPr id="4098" name="Picture 2">
            <a:extLst>
              <a:ext uri="{FF2B5EF4-FFF2-40B4-BE49-F238E27FC236}">
                <a16:creationId xmlns:a16="http://schemas.microsoft.com/office/drawing/2014/main" id="{F9A0427D-8CDB-1EF8-F382-7F46E575F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577" y="75855"/>
            <a:ext cx="2843939" cy="225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01EF2C2-5ED8-CF39-E518-6308CE1AA4E5}"/>
              </a:ext>
            </a:extLst>
          </p:cNvPr>
          <p:cNvPicPr>
            <a:picLocks noChangeAspect="1"/>
          </p:cNvPicPr>
          <p:nvPr/>
        </p:nvPicPr>
        <p:blipFill>
          <a:blip r:embed="rId4"/>
          <a:stretch>
            <a:fillRect/>
          </a:stretch>
        </p:blipFill>
        <p:spPr>
          <a:xfrm>
            <a:off x="6365514" y="2328255"/>
            <a:ext cx="2584757" cy="2266037"/>
          </a:xfrm>
          <a:prstGeom prst="rect">
            <a:avLst/>
          </a:prstGeom>
        </p:spPr>
      </p:pic>
    </p:spTree>
    <p:extLst>
      <p:ext uri="{BB962C8B-B14F-4D97-AF65-F5344CB8AC3E}">
        <p14:creationId xmlns:p14="http://schemas.microsoft.com/office/powerpoint/2010/main" val="205240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Sheet Metal / Wire Mesh</a:t>
            </a:r>
            <a:endParaRPr dirty="0"/>
          </a:p>
        </p:txBody>
      </p:sp>
      <p:sp>
        <p:nvSpPr>
          <p:cNvPr id="76" name="Google Shape;76;p15"/>
          <p:cNvSpPr txBox="1">
            <a:spLocks noGrp="1"/>
          </p:cNvSpPr>
          <p:nvPr>
            <p:ph type="body" idx="1"/>
          </p:nvPr>
        </p:nvSpPr>
        <p:spPr>
          <a:xfrm>
            <a:off x="311698" y="1225225"/>
            <a:ext cx="5647399" cy="3687738"/>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US" sz="2100" dirty="0"/>
              <a:t>Larger openings can be covered with sheet metal or wire mesh. It needs to be screwed in to cover the opening. The openings in wire mesh need to be small enough that rodents can’t get in.</a:t>
            </a:r>
          </a:p>
          <a:p>
            <a:pPr marL="0" lvl="0" indent="0" algn="l" rtl="0">
              <a:spcBef>
                <a:spcPts val="0"/>
              </a:spcBef>
              <a:spcAft>
                <a:spcPts val="0"/>
              </a:spcAft>
              <a:buNone/>
            </a:pPr>
            <a:r>
              <a:rPr lang="en-US" sz="2100" b="1" dirty="0"/>
              <a:t>Pros:</a:t>
            </a:r>
          </a:p>
          <a:p>
            <a:pPr marL="0" lvl="0" indent="0" algn="l" rtl="0">
              <a:spcBef>
                <a:spcPts val="0"/>
              </a:spcBef>
              <a:spcAft>
                <a:spcPts val="0"/>
              </a:spcAft>
              <a:buNone/>
            </a:pPr>
            <a:r>
              <a:rPr lang="en-US" sz="2100" dirty="0"/>
              <a:t>- Easily covered larger openings.</a:t>
            </a:r>
          </a:p>
          <a:p>
            <a:pPr marL="0" lvl="0" indent="0" algn="l" rtl="0">
              <a:spcBef>
                <a:spcPts val="0"/>
              </a:spcBef>
              <a:spcAft>
                <a:spcPts val="0"/>
              </a:spcAft>
              <a:buNone/>
            </a:pPr>
            <a:r>
              <a:rPr lang="en-US" sz="2100" dirty="0"/>
              <a:t>- Can’t be gnawed through.</a:t>
            </a:r>
          </a:p>
          <a:p>
            <a:pPr marL="0" lvl="0" indent="0" algn="l" rtl="0">
              <a:spcBef>
                <a:spcPts val="0"/>
              </a:spcBef>
              <a:spcAft>
                <a:spcPts val="0"/>
              </a:spcAft>
              <a:buNone/>
            </a:pPr>
            <a:endParaRPr lang="en-US" sz="2100" dirty="0"/>
          </a:p>
          <a:p>
            <a:pPr marL="0" lvl="0" indent="0" algn="l" rtl="0">
              <a:spcBef>
                <a:spcPts val="0"/>
              </a:spcBef>
              <a:spcAft>
                <a:spcPts val="0"/>
              </a:spcAft>
              <a:buNone/>
            </a:pPr>
            <a:r>
              <a:rPr lang="en-US" sz="2100" b="1" dirty="0"/>
              <a:t>Cons:</a:t>
            </a:r>
          </a:p>
          <a:p>
            <a:pPr marL="0" lvl="0" indent="0" algn="l" rtl="0">
              <a:spcBef>
                <a:spcPts val="0"/>
              </a:spcBef>
              <a:spcAft>
                <a:spcPts val="0"/>
              </a:spcAft>
              <a:buNone/>
            </a:pPr>
            <a:r>
              <a:rPr lang="en-US" sz="2100" dirty="0"/>
              <a:t>- Takes more skill to apply than other products.</a:t>
            </a:r>
          </a:p>
          <a:p>
            <a:pPr marL="0" lvl="0" indent="0" algn="l" rtl="0">
              <a:spcBef>
                <a:spcPts val="0"/>
              </a:spcBef>
              <a:spcAft>
                <a:spcPts val="0"/>
              </a:spcAft>
              <a:buNone/>
            </a:pPr>
            <a:endParaRPr lang="en-US" sz="2100" dirty="0"/>
          </a:p>
        </p:txBody>
      </p:sp>
      <p:sp>
        <p:nvSpPr>
          <p:cNvPr id="3" name="TextBox 2">
            <a:extLst>
              <a:ext uri="{FF2B5EF4-FFF2-40B4-BE49-F238E27FC236}">
                <a16:creationId xmlns:a16="http://schemas.microsoft.com/office/drawing/2014/main" id="{0628A8E3-575F-DD1A-BDAE-7D348834E386}"/>
              </a:ext>
            </a:extLst>
          </p:cNvPr>
          <p:cNvSpPr txBox="1"/>
          <p:nvPr/>
        </p:nvSpPr>
        <p:spPr>
          <a:xfrm>
            <a:off x="5811864" y="4658298"/>
            <a:ext cx="3332136" cy="338554"/>
          </a:xfrm>
          <a:prstGeom prst="rect">
            <a:avLst/>
          </a:prstGeom>
          <a:noFill/>
        </p:spPr>
        <p:txBody>
          <a:bodyPr wrap="square">
            <a:spAutoFit/>
          </a:bodyPr>
          <a:lstStyle/>
          <a:p>
            <a:r>
              <a:rPr lang="en-US" sz="800" dirty="0"/>
              <a:t>Photos: Wire Mesh by Roman </a:t>
            </a:r>
            <a:r>
              <a:rPr lang="en-US" sz="800" dirty="0" err="1"/>
              <a:t>Fursa</a:t>
            </a:r>
            <a:r>
              <a:rPr lang="en-US" sz="800" dirty="0"/>
              <a:t>, Creative Commons Attribution-Share Alike 4.0, Wikimedia Commons, Sheet Metal, Public Domain</a:t>
            </a:r>
          </a:p>
        </p:txBody>
      </p:sp>
      <p:pic>
        <p:nvPicPr>
          <p:cNvPr id="6146" name="Picture 2">
            <a:extLst>
              <a:ext uri="{FF2B5EF4-FFF2-40B4-BE49-F238E27FC236}">
                <a16:creationId xmlns:a16="http://schemas.microsoft.com/office/drawing/2014/main" id="{F79D9525-A538-AE0F-619C-3024692CD3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33"/>
          <a:stretch/>
        </p:blipFill>
        <p:spPr bwMode="auto">
          <a:xfrm>
            <a:off x="6505939" y="172580"/>
            <a:ext cx="2326361" cy="21052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rushed Metal Background">
            <a:extLst>
              <a:ext uri="{FF2B5EF4-FFF2-40B4-BE49-F238E27FC236}">
                <a16:creationId xmlns:a16="http://schemas.microsoft.com/office/drawing/2014/main" id="{4C163804-8FD3-99FE-B471-A8BC0BF5A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939" y="2558172"/>
            <a:ext cx="2402416" cy="159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9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Exclusion Products</a:t>
            </a:r>
            <a:endParaRPr dirty="0"/>
          </a:p>
        </p:txBody>
      </p:sp>
      <p:sp>
        <p:nvSpPr>
          <p:cNvPr id="76" name="Google Shape;76;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100" b="1" dirty="0"/>
              <a:t>All of these are products that we can recommend using around our building to keep rodents out.</a:t>
            </a:r>
          </a:p>
          <a:p>
            <a:pPr marL="0" lvl="0" indent="0" algn="l" rtl="0">
              <a:spcBef>
                <a:spcPts val="0"/>
              </a:spcBef>
              <a:spcAft>
                <a:spcPts val="0"/>
              </a:spcAft>
              <a:buNone/>
            </a:pPr>
            <a:endParaRPr lang="en-US" sz="2100" b="1" dirty="0"/>
          </a:p>
          <a:p>
            <a:pPr marL="0" lvl="0" indent="0" algn="l" rtl="0">
              <a:spcBef>
                <a:spcPts val="0"/>
              </a:spcBef>
              <a:spcAft>
                <a:spcPts val="0"/>
              </a:spcAft>
              <a:buNone/>
            </a:pPr>
            <a:r>
              <a:rPr lang="en-US" sz="2100" b="1" dirty="0"/>
              <a:t>During our inspection, did we see any place where they could be used?</a:t>
            </a:r>
            <a:endParaRPr sz="2100" dirty="0"/>
          </a:p>
        </p:txBody>
      </p:sp>
    </p:spTree>
    <p:extLst>
      <p:ext uri="{BB962C8B-B14F-4D97-AF65-F5344CB8AC3E}">
        <p14:creationId xmlns:p14="http://schemas.microsoft.com/office/powerpoint/2010/main" val="335058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111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t>Do Now</a:t>
            </a:r>
            <a:endParaRPr b="1"/>
          </a:p>
        </p:txBody>
      </p:sp>
      <p:sp>
        <p:nvSpPr>
          <p:cNvPr id="69" name="Google Shape;69;p14"/>
          <p:cNvSpPr txBox="1">
            <a:spLocks noGrp="1"/>
          </p:cNvSpPr>
          <p:nvPr>
            <p:ph type="body" idx="1"/>
          </p:nvPr>
        </p:nvSpPr>
        <p:spPr>
          <a:xfrm>
            <a:off x="311700" y="920425"/>
            <a:ext cx="4182808"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2100" dirty="0"/>
              <a:t>Based upon our prior class and your own experience, if you had rodents come into your home, how would you get rid of them?  Why this method?</a:t>
            </a:r>
            <a:endParaRPr sz="2100" b="1" dirty="0"/>
          </a:p>
        </p:txBody>
      </p:sp>
      <p:pic>
        <p:nvPicPr>
          <p:cNvPr id="3" name="Google Shape;70;p14">
            <a:extLst>
              <a:ext uri="{FF2B5EF4-FFF2-40B4-BE49-F238E27FC236}">
                <a16:creationId xmlns:a16="http://schemas.microsoft.com/office/drawing/2014/main" id="{ED16E505-6972-613B-97A6-CBC19FD2A105}"/>
              </a:ext>
            </a:extLst>
          </p:cNvPr>
          <p:cNvPicPr preferRelativeResize="0"/>
          <p:nvPr/>
        </p:nvPicPr>
        <p:blipFill>
          <a:blip r:embed="rId3">
            <a:alphaModFix/>
          </a:blip>
          <a:stretch>
            <a:fillRect/>
          </a:stretch>
        </p:blipFill>
        <p:spPr>
          <a:xfrm>
            <a:off x="4649494" y="842425"/>
            <a:ext cx="4300745" cy="3332431"/>
          </a:xfrm>
          <a:prstGeom prst="rect">
            <a:avLst/>
          </a:prstGeom>
          <a:noFill/>
          <a:ln>
            <a:noFill/>
          </a:ln>
        </p:spPr>
      </p:pic>
      <p:sp>
        <p:nvSpPr>
          <p:cNvPr id="4" name="Google Shape;71;p14">
            <a:extLst>
              <a:ext uri="{FF2B5EF4-FFF2-40B4-BE49-F238E27FC236}">
                <a16:creationId xmlns:a16="http://schemas.microsoft.com/office/drawing/2014/main" id="{3FE9143E-2439-16BC-1128-D88149E7209B}"/>
              </a:ext>
            </a:extLst>
          </p:cNvPr>
          <p:cNvSpPr txBox="1"/>
          <p:nvPr/>
        </p:nvSpPr>
        <p:spPr>
          <a:xfrm>
            <a:off x="6128423" y="4379293"/>
            <a:ext cx="238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Image: Laëtitia Dudous</a:t>
            </a:r>
            <a:endParaRPr sz="800">
              <a:solidFill>
                <a:schemeClr val="dk1"/>
              </a:solidFill>
            </a:endParaRPr>
          </a:p>
          <a:p>
            <a:pPr marL="0" lvl="0" indent="0" algn="l" rtl="0">
              <a:spcBef>
                <a:spcPts val="0"/>
              </a:spcBef>
              <a:spcAft>
                <a:spcPts val="0"/>
              </a:spcAft>
              <a:buNone/>
            </a:pPr>
            <a:r>
              <a:rPr lang="en" sz="800" u="sng">
                <a:solidFill>
                  <a:schemeClr val="hlink"/>
                </a:solidFill>
                <a:hlinkClick r:id="rId4"/>
              </a:rPr>
              <a:t>Creative Commons Attribution-Share Alike 3.0</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Today’s Question</a:t>
            </a:r>
            <a:endParaRPr/>
          </a:p>
        </p:txBody>
      </p:sp>
      <p:sp>
        <p:nvSpPr>
          <p:cNvPr id="76" name="Google Shape;76;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100" b="1" dirty="0"/>
              <a:t>How can we keep rodents out of structures?</a:t>
            </a:r>
            <a:endParaRPr sz="21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Brainstorm</a:t>
            </a:r>
            <a:endParaRPr dirty="0"/>
          </a:p>
        </p:txBody>
      </p:sp>
      <p:sp>
        <p:nvSpPr>
          <p:cNvPr id="76" name="Google Shape;76;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100" b="1" dirty="0"/>
              <a:t>What do you think rodents need to survive in a structure?</a:t>
            </a:r>
          </a:p>
          <a:p>
            <a:pPr marL="0" lvl="0" indent="0" algn="l" rtl="0">
              <a:spcBef>
                <a:spcPts val="0"/>
              </a:spcBef>
              <a:spcAft>
                <a:spcPts val="0"/>
              </a:spcAft>
              <a:buNone/>
            </a:pPr>
            <a:r>
              <a:rPr lang="en-US" sz="2100" b="1" dirty="0"/>
              <a:t>Come up with a list!</a:t>
            </a:r>
            <a:endParaRPr sz="2100" dirty="0"/>
          </a:p>
        </p:txBody>
      </p:sp>
    </p:spTree>
    <p:extLst>
      <p:ext uri="{BB962C8B-B14F-4D97-AF65-F5344CB8AC3E}">
        <p14:creationId xmlns:p14="http://schemas.microsoft.com/office/powerpoint/2010/main" val="89863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SzPts val="990"/>
              <a:buNone/>
            </a:pPr>
            <a:r>
              <a:rPr lang="en-US" sz="3580" dirty="0"/>
              <a:t>New York School IPM video on “Why do I have Rodents?” (5:06) </a:t>
            </a:r>
            <a:endParaRPr sz="3580" dirty="0"/>
          </a:p>
        </p:txBody>
      </p:sp>
      <p:sp>
        <p:nvSpPr>
          <p:cNvPr id="82" name="Google Shape;82;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marR="0" indent="0">
              <a:lnSpc>
                <a:spcPct val="115000"/>
              </a:lnSpc>
              <a:spcBef>
                <a:spcPts val="0"/>
              </a:spcBef>
              <a:spcAft>
                <a:spcPts val="0"/>
              </a:spcAft>
              <a:buNone/>
            </a:pPr>
            <a:r>
              <a:rPr lang="en-US" dirty="0">
                <a:solidFill>
                  <a:schemeClr val="tx1"/>
                </a:solidFill>
                <a:latin typeface="Calibri" panose="020F0502020204030204" pitchFamily="34" charset="0"/>
                <a:ea typeface="Calibri" panose="020F0502020204030204" pitchFamily="34" charset="0"/>
              </a:rPr>
              <a:t>Let’s watch this video to check out work.  While watching the video, add to your list of what rodents need to survive in a structure.</a:t>
            </a:r>
          </a:p>
          <a:p>
            <a:pPr marL="0" marR="0" indent="0">
              <a:lnSpc>
                <a:spcPct val="115000"/>
              </a:lnSpc>
              <a:spcBef>
                <a:spcPts val="0"/>
              </a:spcBef>
              <a:spcAft>
                <a:spcPts val="0"/>
              </a:spcAft>
              <a:buNone/>
            </a:pPr>
            <a:endParaRPr lang="en-US" dirty="0">
              <a:solidFill>
                <a:schemeClr val="tx1"/>
              </a:solidFill>
              <a:latin typeface="Calibri" panose="020F0502020204030204" pitchFamily="34" charset="0"/>
              <a:ea typeface="Calibri" panose="020F0502020204030204" pitchFamily="34" charset="0"/>
            </a:endParaRPr>
          </a:p>
          <a:p>
            <a:pPr marL="0" marR="0" indent="0">
              <a:lnSpc>
                <a:spcPct val="115000"/>
              </a:lnSpc>
              <a:spcBef>
                <a:spcPts val="0"/>
              </a:spcBef>
              <a:spcAft>
                <a:spcPts val="0"/>
              </a:spcAft>
              <a:buNone/>
            </a:pPr>
            <a:r>
              <a:rPr lang="en-US" dirty="0">
                <a:solidFill>
                  <a:schemeClr val="tx1"/>
                </a:solidFill>
                <a:latin typeface="Calibri" panose="020F0502020204030204" pitchFamily="34" charset="0"/>
                <a:ea typeface="Calibri" panose="020F0502020204030204" pitchFamily="34" charset="0"/>
              </a:rPr>
              <a:t>Note: also include what rodents </a:t>
            </a:r>
            <a:r>
              <a:rPr lang="en-US" u="sng" dirty="0">
                <a:solidFill>
                  <a:schemeClr val="tx1"/>
                </a:solidFill>
                <a:latin typeface="Calibri" panose="020F0502020204030204" pitchFamily="34" charset="0"/>
                <a:ea typeface="Calibri" panose="020F0502020204030204" pitchFamily="34" charset="0"/>
              </a:rPr>
              <a:t>look for</a:t>
            </a:r>
            <a:r>
              <a:rPr lang="en-US" dirty="0">
                <a:solidFill>
                  <a:schemeClr val="tx1"/>
                </a:solidFill>
                <a:latin typeface="Calibri" panose="020F0502020204030204" pitchFamily="34" charset="0"/>
                <a:ea typeface="Calibri" panose="020F0502020204030204" pitchFamily="34" charset="0"/>
              </a:rPr>
              <a:t> in structures (the reasons they come inside).</a:t>
            </a:r>
          </a:p>
          <a:p>
            <a:pPr marL="0" marR="0" indent="0">
              <a:lnSpc>
                <a:spcPct val="115000"/>
              </a:lnSpc>
              <a:spcBef>
                <a:spcPts val="0"/>
              </a:spcBef>
              <a:spcAft>
                <a:spcPts val="0"/>
              </a:spcAft>
              <a:buNone/>
            </a:pPr>
            <a:endParaRPr lang="en-US" u="sng" dirty="0">
              <a:solidFill>
                <a:srgbClr val="607D8B"/>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marR="0" indent="0">
              <a:lnSpc>
                <a:spcPct val="115000"/>
              </a:lnSpc>
              <a:spcBef>
                <a:spcPts val="0"/>
              </a:spcBef>
              <a:spcAft>
                <a:spcPts val="0"/>
              </a:spcAft>
              <a:buNone/>
            </a:pPr>
            <a:r>
              <a:rPr lang="en-US" sz="1800" u="sng" dirty="0">
                <a:solidFill>
                  <a:srgbClr val="607D8B"/>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https://youtu.be/pug3kOQIbrY?si=crX7IV1zhR0yimke</a:t>
            </a:r>
            <a:r>
              <a:rPr lang="en-US" sz="1800" u="sng" dirty="0">
                <a:solidFill>
                  <a:srgbClr val="0000FF"/>
                </a:solidFill>
                <a:effectLst/>
                <a:latin typeface="Calibri" panose="020F0502020204030204" pitchFamily="34" charset="0"/>
                <a:ea typeface="Calibri" panose="020F0502020204030204" pitchFamily="34" charset="0"/>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Rodent Survival</a:t>
            </a:r>
            <a:endParaRPr dirty="0"/>
          </a:p>
        </p:txBody>
      </p:sp>
      <p:sp>
        <p:nvSpPr>
          <p:cNvPr id="76" name="Google Shape;76;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100" b="1" dirty="0"/>
              <a:t>Rodents primarily need three things to survive in a structure:</a:t>
            </a:r>
          </a:p>
          <a:p>
            <a:pPr marL="0" lvl="0" indent="0" algn="l" rtl="0">
              <a:spcBef>
                <a:spcPts val="0"/>
              </a:spcBef>
              <a:spcAft>
                <a:spcPts val="0"/>
              </a:spcAft>
              <a:buNone/>
            </a:pPr>
            <a:endParaRPr lang="en-US" sz="2100" b="1" dirty="0"/>
          </a:p>
          <a:p>
            <a:pPr lvl="0" indent="-457200" algn="l" rtl="0">
              <a:spcBef>
                <a:spcPts val="0"/>
              </a:spcBef>
              <a:spcAft>
                <a:spcPts val="0"/>
              </a:spcAft>
              <a:buAutoNum type="arabicPeriod"/>
            </a:pPr>
            <a:r>
              <a:rPr lang="en-US" sz="2100" b="1" dirty="0"/>
              <a:t>Food</a:t>
            </a:r>
          </a:p>
          <a:p>
            <a:pPr lvl="0" indent="-457200" algn="l" rtl="0">
              <a:spcBef>
                <a:spcPts val="0"/>
              </a:spcBef>
              <a:spcAft>
                <a:spcPts val="0"/>
              </a:spcAft>
              <a:buAutoNum type="arabicPeriod"/>
            </a:pPr>
            <a:r>
              <a:rPr lang="en-US" sz="2100" b="1" dirty="0"/>
              <a:t>Water</a:t>
            </a:r>
          </a:p>
          <a:p>
            <a:pPr lvl="0" indent="-457200" algn="l" rtl="0">
              <a:spcBef>
                <a:spcPts val="0"/>
              </a:spcBef>
              <a:spcAft>
                <a:spcPts val="0"/>
              </a:spcAft>
              <a:buAutoNum type="arabicPeriod"/>
            </a:pPr>
            <a:r>
              <a:rPr lang="en-US" sz="2100" b="1" dirty="0"/>
              <a:t>Shelter (a safe place to nest)</a:t>
            </a:r>
          </a:p>
          <a:p>
            <a:pPr lvl="0" indent="-457200" algn="l" rtl="0">
              <a:spcBef>
                <a:spcPts val="0"/>
              </a:spcBef>
              <a:spcAft>
                <a:spcPts val="0"/>
              </a:spcAft>
              <a:buAutoNum type="arabicPeriod"/>
            </a:pPr>
            <a:endParaRPr lang="en-US" sz="2100" b="1" dirty="0"/>
          </a:p>
          <a:p>
            <a:pPr marL="0" lvl="0" indent="0" algn="l" rtl="0">
              <a:spcBef>
                <a:spcPts val="0"/>
              </a:spcBef>
              <a:spcAft>
                <a:spcPts val="0"/>
              </a:spcAft>
              <a:buNone/>
            </a:pPr>
            <a:r>
              <a:rPr lang="en-US" sz="2100" b="1" dirty="0"/>
              <a:t>There’s other things that can be helpful, like heat sources, but these three are the top items.</a:t>
            </a:r>
          </a:p>
        </p:txBody>
      </p:sp>
    </p:spTree>
    <p:extLst>
      <p:ext uri="{BB962C8B-B14F-4D97-AF65-F5344CB8AC3E}">
        <p14:creationId xmlns:p14="http://schemas.microsoft.com/office/powerpoint/2010/main" val="48884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Rodent Survival</a:t>
            </a:r>
            <a:endParaRPr dirty="0"/>
          </a:p>
        </p:txBody>
      </p:sp>
      <p:sp>
        <p:nvSpPr>
          <p:cNvPr id="76" name="Google Shape;76;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100" b="1" dirty="0"/>
              <a:t>If we deny rodents food, water, and shelter, then the fewer traps and poisons need to be used. </a:t>
            </a:r>
          </a:p>
        </p:txBody>
      </p:sp>
      <p:pic>
        <p:nvPicPr>
          <p:cNvPr id="1026" name="Picture 2">
            <a:extLst>
              <a:ext uri="{FF2B5EF4-FFF2-40B4-BE49-F238E27FC236}">
                <a16:creationId xmlns:a16="http://schemas.microsoft.com/office/drawing/2014/main" id="{D99FF0A1-BB75-E8B9-9840-5FC803915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893" y="2144635"/>
            <a:ext cx="3876213" cy="2783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FA0B09-E30F-31B3-A550-156B84CE572C}"/>
              </a:ext>
            </a:extLst>
          </p:cNvPr>
          <p:cNvSpPr txBox="1"/>
          <p:nvPr/>
        </p:nvSpPr>
        <p:spPr>
          <a:xfrm>
            <a:off x="6858000" y="4579225"/>
            <a:ext cx="2286000" cy="461665"/>
          </a:xfrm>
          <a:prstGeom prst="rect">
            <a:avLst/>
          </a:prstGeom>
          <a:noFill/>
        </p:spPr>
        <p:txBody>
          <a:bodyPr wrap="square">
            <a:spAutoFit/>
          </a:bodyPr>
          <a:lstStyle/>
          <a:p>
            <a:r>
              <a:rPr lang="en-US" sz="600" dirty="0">
                <a:hlinkClick r:id="rId4" tooltip="w:en:Creative Commons"/>
              </a:rPr>
              <a:t>Creative Commons</a:t>
            </a:r>
            <a:r>
              <a:rPr lang="en-US" sz="600" dirty="0"/>
              <a:t> </a:t>
            </a:r>
            <a:r>
              <a:rPr lang="en-US" sz="600" dirty="0">
                <a:hlinkClick r:id="rId5" tooltip="creativecommons:by-sa/4.0/deed.en"/>
              </a:rPr>
              <a:t>Attribution-Share Alike 4.0 International</a:t>
            </a:r>
            <a:endParaRPr lang="en-US" sz="600" dirty="0"/>
          </a:p>
          <a:p>
            <a:r>
              <a:rPr lang="en-US" sz="600" dirty="0" err="1"/>
              <a:t>Zeynel</a:t>
            </a:r>
            <a:r>
              <a:rPr lang="en-US" sz="600" dirty="0"/>
              <a:t> </a:t>
            </a:r>
            <a:r>
              <a:rPr lang="en-US" sz="600" dirty="0" err="1"/>
              <a:t>Cebeci</a:t>
            </a:r>
            <a:endParaRPr lang="en-US" sz="600" dirty="0"/>
          </a:p>
          <a:p>
            <a:r>
              <a:rPr lang="en-US" sz="600" dirty="0"/>
              <a:t>https://</a:t>
            </a:r>
            <a:r>
              <a:rPr lang="en-US" sz="600" dirty="0" err="1"/>
              <a:t>commons.wikimedia.org</a:t>
            </a:r>
            <a:r>
              <a:rPr lang="en-US" sz="600" dirty="0"/>
              <a:t>/wiki/File:Rattus_norvegicus_-_Brown_rat_01.jpg</a:t>
            </a:r>
          </a:p>
        </p:txBody>
      </p:sp>
    </p:spTree>
    <p:extLst>
      <p:ext uri="{BB962C8B-B14F-4D97-AF65-F5344CB8AC3E}">
        <p14:creationId xmlns:p14="http://schemas.microsoft.com/office/powerpoint/2010/main" val="142488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311700" y="3108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100" b="1" dirty="0"/>
              <a:t>Another key to rodent control is to keep rodents from being able to get into a structure and to not allow them to easily move around from room to room.  </a:t>
            </a:r>
          </a:p>
          <a:p>
            <a:pPr marL="0" lvl="0" indent="0" algn="l" rtl="0">
              <a:spcBef>
                <a:spcPts val="0"/>
              </a:spcBef>
              <a:spcAft>
                <a:spcPts val="0"/>
              </a:spcAft>
              <a:buNone/>
            </a:pPr>
            <a:endParaRPr lang="en-US" sz="2100" b="1" dirty="0"/>
          </a:p>
          <a:p>
            <a:pPr marL="0" lvl="0" indent="0" algn="l" rtl="0">
              <a:spcBef>
                <a:spcPts val="0"/>
              </a:spcBef>
              <a:spcAft>
                <a:spcPts val="0"/>
              </a:spcAft>
              <a:buNone/>
            </a:pPr>
            <a:r>
              <a:rPr lang="en-US" sz="2100" b="1" dirty="0"/>
              <a:t>Let’s watch another video on this.</a:t>
            </a:r>
          </a:p>
          <a:p>
            <a:pPr marL="0" lvl="0" indent="0" algn="l" rtl="0">
              <a:spcBef>
                <a:spcPts val="0"/>
              </a:spcBef>
              <a:spcAft>
                <a:spcPts val="0"/>
              </a:spcAft>
              <a:buNone/>
            </a:pPr>
            <a:endParaRPr lang="en-US" sz="2100" b="1" dirty="0"/>
          </a:p>
          <a:p>
            <a:pPr marL="0" lvl="0" indent="0" algn="l" rtl="0">
              <a:spcBef>
                <a:spcPts val="0"/>
              </a:spcBef>
              <a:spcAft>
                <a:spcPts val="0"/>
              </a:spcAft>
              <a:buNone/>
            </a:pPr>
            <a:r>
              <a:rPr lang="en-US" sz="1600" dirty="0"/>
              <a:t>Watch: New York State IPM video on exclusion (5:12)</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dirty="0">
                <a:hlinkClick r:id="rId3"/>
              </a:rPr>
              <a:t>https://youtu.be/gXJwW5Iarn0?si=U_gwefz0L4g9bsCa</a:t>
            </a:r>
            <a:r>
              <a:rPr lang="en-US" sz="1600" dirty="0"/>
              <a:t>  </a:t>
            </a:r>
          </a:p>
          <a:p>
            <a:pPr marL="0" lvl="0" indent="0" algn="l" rtl="0">
              <a:spcBef>
                <a:spcPts val="0"/>
              </a:spcBef>
              <a:spcAft>
                <a:spcPts val="0"/>
              </a:spcAft>
              <a:buNone/>
            </a:pPr>
            <a:endParaRPr lang="en-US" sz="2100" b="1" dirty="0"/>
          </a:p>
          <a:p>
            <a:pPr marL="0" lvl="0" indent="0" algn="l" rtl="0">
              <a:spcBef>
                <a:spcPts val="0"/>
              </a:spcBef>
              <a:spcAft>
                <a:spcPts val="0"/>
              </a:spcAft>
              <a:buNone/>
            </a:pPr>
            <a:endParaRPr lang="en-US" sz="2100" b="1" dirty="0"/>
          </a:p>
        </p:txBody>
      </p:sp>
    </p:spTree>
    <p:extLst>
      <p:ext uri="{BB962C8B-B14F-4D97-AF65-F5344CB8AC3E}">
        <p14:creationId xmlns:p14="http://schemas.microsoft.com/office/powerpoint/2010/main" val="33497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Exclusion Products</a:t>
            </a:r>
            <a:endParaRPr dirty="0"/>
          </a:p>
        </p:txBody>
      </p:sp>
      <p:sp>
        <p:nvSpPr>
          <p:cNvPr id="76" name="Google Shape;76;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100" b="1" dirty="0"/>
              <a:t>Now let’s look at some common exclusion products and how they work.</a:t>
            </a:r>
            <a:endParaRPr sz="2100" dirty="0"/>
          </a:p>
        </p:txBody>
      </p:sp>
    </p:spTree>
    <p:extLst>
      <p:ext uri="{BB962C8B-B14F-4D97-AF65-F5344CB8AC3E}">
        <p14:creationId xmlns:p14="http://schemas.microsoft.com/office/powerpoint/2010/main" val="2100488573"/>
      </p:ext>
    </p:extLst>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1DF0058F8B1444909723038442650E" ma:contentTypeVersion="19" ma:contentTypeDescription="Create a new document." ma:contentTypeScope="" ma:versionID="e0af74d8c6fa9d7b272b0ef74ffd17af">
  <xsd:schema xmlns:xsd="http://www.w3.org/2001/XMLSchema" xmlns:xs="http://www.w3.org/2001/XMLSchema" xmlns:p="http://schemas.microsoft.com/office/2006/metadata/properties" xmlns:ns2="32edc4b3-3770-469a-81cf-2591a143074c" xmlns:ns3="c0756931-26a2-4100-85a8-328d9797f085" targetNamespace="http://schemas.microsoft.com/office/2006/metadata/properties" ma:root="true" ma:fieldsID="6e2974a14b5bb92fb89cc394e7605ea1" ns2:_="" ns3:_="">
    <xsd:import namespace="32edc4b3-3770-469a-81cf-2591a143074c"/>
    <xsd:import namespace="c0756931-26a2-4100-85a8-328d9797f0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dc4b3-3770-469a-81cf-2591a14307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ce06-59bb-4941-b007-8365d1e4fe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756931-26a2-4100-85a8-328d9797f0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abf1d3-92a7-4ec3-ab32-91bf13fc632a}" ma:internalName="TaxCatchAll" ma:showField="CatchAllData" ma:web="c0756931-26a2-4100-85a8-328d9797f0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edc4b3-3770-469a-81cf-2591a143074c">
      <Terms xmlns="http://schemas.microsoft.com/office/infopath/2007/PartnerControls"/>
    </lcf76f155ced4ddcb4097134ff3c332f>
    <TaxCatchAll xmlns="c0756931-26a2-4100-85a8-328d9797f085" xsi:nil="true"/>
  </documentManagement>
</p:properties>
</file>

<file path=customXml/itemProps1.xml><?xml version="1.0" encoding="utf-8"?>
<ds:datastoreItem xmlns:ds="http://schemas.openxmlformats.org/officeDocument/2006/customXml" ds:itemID="{A57DC9DF-AB1A-4949-A286-4DF648FE3C3B}"/>
</file>

<file path=customXml/itemProps2.xml><?xml version="1.0" encoding="utf-8"?>
<ds:datastoreItem xmlns:ds="http://schemas.openxmlformats.org/officeDocument/2006/customXml" ds:itemID="{E5EA00A2-B9A3-4B63-AC22-D188EAC9E17D}"/>
</file>

<file path=customXml/itemProps3.xml><?xml version="1.0" encoding="utf-8"?>
<ds:datastoreItem xmlns:ds="http://schemas.openxmlformats.org/officeDocument/2006/customXml" ds:itemID="{6A3F136F-29F1-44BE-9547-0DA8F2C77ADE}"/>
</file>

<file path=docProps/app.xml><?xml version="1.0" encoding="utf-8"?>
<Properties xmlns="http://schemas.openxmlformats.org/officeDocument/2006/extended-properties" xmlns:vt="http://schemas.openxmlformats.org/officeDocument/2006/docPropsVTypes">
  <TotalTime>2927</TotalTime>
  <Words>572</Words>
  <Application>Microsoft Macintosh PowerPoint</Application>
  <PresentationFormat>On-screen Show (16:9)</PresentationFormat>
  <Paragraphs>70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Economica</vt:lpstr>
      <vt:lpstr>Calibri</vt:lpstr>
      <vt:lpstr>Open Sans</vt:lpstr>
      <vt:lpstr>Luxe</vt:lpstr>
      <vt:lpstr>Exclusion</vt:lpstr>
      <vt:lpstr>Do Now</vt:lpstr>
      <vt:lpstr>Today’s Question</vt:lpstr>
      <vt:lpstr>Brainstorm</vt:lpstr>
      <vt:lpstr>New York School IPM video on “Why do I have Rodents?” (5:06) </vt:lpstr>
      <vt:lpstr>Rodent Survival</vt:lpstr>
      <vt:lpstr>Rodent Survival</vt:lpstr>
      <vt:lpstr>PowerPoint Presentation</vt:lpstr>
      <vt:lpstr>Exclusion Products</vt:lpstr>
      <vt:lpstr>Expanding Foam</vt:lpstr>
      <vt:lpstr>Steel Wool / Copper Mesh</vt:lpstr>
      <vt:lpstr>Sheet Metal / Wire Mesh</vt:lpstr>
      <vt:lpstr>Exclusion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Measures </dc:title>
  <cp:lastModifiedBy>Ted Snyder</cp:lastModifiedBy>
  <cp:revision>13</cp:revision>
  <dcterms:modified xsi:type="dcterms:W3CDTF">2025-04-26T17:22:41Z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0x010100381DF0058F8B1444909723038442650E</vt:lpwstr>
  </property>
</Properties>
</file>