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8" r:id="rId4"/>
    <p:sldId id="263" r:id="rId5"/>
    <p:sldId id="272" r:id="rId6"/>
    <p:sldId id="273" r:id="rId7"/>
    <p:sldId id="274" r:id="rId8"/>
    <p:sldId id="275" r:id="rId9"/>
    <p:sldId id="276" r:id="rId10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Economica" panose="02000506040000020004" pitchFamily="2" charset="77"/>
      <p:regular r:id="rId16"/>
      <p:bold r:id="rId17"/>
      <p:italic r:id="rId18"/>
      <p:boldItalic r:id="rId19"/>
    </p:embeddedFont>
    <p:embeddedFont>
      <p:font typeface="Open Sans" panose="020B0606030504020204" pitchFamily="3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>
      <p:cViewPr varScale="1">
        <p:scale>
          <a:sx n="165" d="100"/>
          <a:sy n="165" d="100"/>
        </p:scale>
        <p:origin x="664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ableStyles" Target="tableStyles.xml"/><Relationship Id="rId30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a63b764e30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2a63b764e30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a63b764e30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2a63b764e30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a63b764e30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2a63b764e30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35939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a63b764e30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2a63b764e30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376054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a63b764e30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2a63b764e30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934705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a63b764e30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2a63b764e30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183935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a63b764e30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2a63b764e30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82756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a63b764e30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2a63b764e30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63434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4013" y="756700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1" name="Google Shape;11;p2"/>
          <p:cNvSpPr/>
          <p:nvPr/>
        </p:nvSpPr>
        <p:spPr>
          <a:xfrm rot="10800000">
            <a:off x="5318350" y="32667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11"/>
          <p:cNvSpPr txBox="1">
            <a:spLocks noGrp="1"/>
          </p:cNvSpPr>
          <p:nvPr>
            <p:ph type="title" hasCustomPrompt="1"/>
          </p:nvPr>
        </p:nvSpPr>
        <p:spPr>
          <a:xfrm>
            <a:off x="311700" y="957125"/>
            <a:ext cx="8520600" cy="21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>
            <a:spLocks noGrp="1"/>
          </p:cNvSpPr>
          <p:nvPr>
            <p:ph type="body" idx="1"/>
          </p:nvPr>
        </p:nvSpPr>
        <p:spPr>
          <a:xfrm>
            <a:off x="311700" y="316200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flipH="1">
            <a:off x="7595938" y="4602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7" name="Google Shape;17;p3"/>
          <p:cNvSpPr/>
          <p:nvPr/>
        </p:nvSpPr>
        <p:spPr>
          <a:xfrm rot="10800000" flipH="1">
            <a:off x="466425" y="35583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2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311700" y="1399400"/>
            <a:ext cx="2808000" cy="278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3" name="Google Shape;43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4" name="Google Shape;44;p9"/>
          <p:cNvSpPr txBox="1">
            <a:spLocks noGrp="1"/>
          </p:cNvSpPr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>
            <a:spLocks noGrp="1"/>
          </p:cNvSpPr>
          <p:nvPr>
            <p:ph type="body" idx="1"/>
          </p:nvPr>
        </p:nvSpPr>
        <p:spPr>
          <a:xfrm>
            <a:off x="319500" y="42189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lux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creativecommons.org/licenses/by-sa/3.0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qMr3m-HUdAw?si=hKFaYfjpLLyafpLU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>
            <a:spLocks noGrp="1"/>
          </p:cNvSpPr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dirty="0"/>
              <a:t>IPM Plan</a:t>
            </a:r>
          </a:p>
        </p:txBody>
      </p:sp>
      <p:sp>
        <p:nvSpPr>
          <p:cNvPr id="63" name="Google Shape;63;p13"/>
          <p:cNvSpPr txBox="1">
            <a:spLocks noGrp="1"/>
          </p:cNvSpPr>
          <p:nvPr>
            <p:ph type="subTitle" idx="1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Day 15 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>
            <a:spLocks noGrp="1"/>
          </p:cNvSpPr>
          <p:nvPr>
            <p:ph type="title"/>
          </p:nvPr>
        </p:nvSpPr>
        <p:spPr>
          <a:xfrm>
            <a:off x="311700" y="111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Do Now</a:t>
            </a:r>
            <a:endParaRPr b="1"/>
          </a:p>
        </p:txBody>
      </p:sp>
      <p:sp>
        <p:nvSpPr>
          <p:cNvPr id="69" name="Google Shape;69;p14"/>
          <p:cNvSpPr txBox="1">
            <a:spLocks noGrp="1"/>
          </p:cNvSpPr>
          <p:nvPr>
            <p:ph type="body" idx="1"/>
          </p:nvPr>
        </p:nvSpPr>
        <p:spPr>
          <a:xfrm>
            <a:off x="311700" y="920425"/>
            <a:ext cx="4182808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100" dirty="0"/>
              <a:t>What is the most important idea that we have learned in this project?</a:t>
            </a:r>
            <a:endParaRPr sz="2100" b="1" dirty="0"/>
          </a:p>
        </p:txBody>
      </p:sp>
      <p:pic>
        <p:nvPicPr>
          <p:cNvPr id="3" name="Google Shape;70;p14">
            <a:extLst>
              <a:ext uri="{FF2B5EF4-FFF2-40B4-BE49-F238E27FC236}">
                <a16:creationId xmlns:a16="http://schemas.microsoft.com/office/drawing/2014/main" id="{ED16E505-6972-613B-97A6-CBC19FD2A105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49494" y="842425"/>
            <a:ext cx="4300745" cy="333243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71;p14">
            <a:extLst>
              <a:ext uri="{FF2B5EF4-FFF2-40B4-BE49-F238E27FC236}">
                <a16:creationId xmlns:a16="http://schemas.microsoft.com/office/drawing/2014/main" id="{3FE9143E-2439-16BC-1128-D88149E7209B}"/>
              </a:ext>
            </a:extLst>
          </p:cNvPr>
          <p:cNvSpPr txBox="1"/>
          <p:nvPr/>
        </p:nvSpPr>
        <p:spPr>
          <a:xfrm>
            <a:off x="6128423" y="4379293"/>
            <a:ext cx="23829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</a:rPr>
              <a:t>Image: Laëtitia Dudous</a:t>
            </a:r>
            <a:endParaRPr sz="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u="sng">
                <a:solidFill>
                  <a:schemeClr val="hlink"/>
                </a:solidFill>
                <a:hlinkClick r:id="rId4"/>
              </a:rPr>
              <a:t>Creative Commons Attribution-Share Alike 3.0</a:t>
            </a:r>
            <a:endParaRPr sz="11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Today’s Question</a:t>
            </a:r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dirty="0"/>
              <a:t>What is IPM and why is an IPM plan important?</a:t>
            </a:r>
            <a:endParaRPr sz="2100" i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What is IPM?</a:t>
            </a:r>
            <a:endParaRPr dirty="0"/>
          </a:p>
        </p:txBody>
      </p:sp>
      <p:sp>
        <p:nvSpPr>
          <p:cNvPr id="76" name="Google Shape;76;p15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https://youtu.be/qMr3m-HUdAw?si=hKFaYfjpLLyafpLU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86369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What is IPM?</a:t>
            </a:r>
            <a:endParaRPr dirty="0"/>
          </a:p>
        </p:txBody>
      </p:sp>
      <p:sp>
        <p:nvSpPr>
          <p:cNvPr id="76" name="Google Shape;76;p15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dirty="0"/>
              <a:t>IPM or Integrated Pest Management is using multiple ways to control pests instead of just relying upon pesticides (poisons) alone.</a:t>
            </a:r>
            <a:endParaRPr sz="2100" i="1" dirty="0"/>
          </a:p>
        </p:txBody>
      </p:sp>
    </p:spTree>
    <p:extLst>
      <p:ext uri="{BB962C8B-B14F-4D97-AF65-F5344CB8AC3E}">
        <p14:creationId xmlns:p14="http://schemas.microsoft.com/office/powerpoint/2010/main" val="4272226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What is IPM?</a:t>
            </a:r>
            <a:endParaRPr dirty="0"/>
          </a:p>
        </p:txBody>
      </p:sp>
      <p:sp>
        <p:nvSpPr>
          <p:cNvPr id="76" name="Google Shape;76;p15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dirty="0"/>
              <a:t>For example, if you just put out rodenticide for a mouse problem, that isn’t IPM.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100" b="1" i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dirty="0"/>
              <a:t>If you just used roach spray on a cockroach issue, that isn’t IPM, either.</a:t>
            </a:r>
            <a:endParaRPr sz="2100" dirty="0"/>
          </a:p>
        </p:txBody>
      </p:sp>
    </p:spTree>
    <p:extLst>
      <p:ext uri="{BB962C8B-B14F-4D97-AF65-F5344CB8AC3E}">
        <p14:creationId xmlns:p14="http://schemas.microsoft.com/office/powerpoint/2010/main" val="1508000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What is IPM?</a:t>
            </a:r>
            <a:endParaRPr dirty="0"/>
          </a:p>
        </p:txBody>
      </p:sp>
      <p:sp>
        <p:nvSpPr>
          <p:cNvPr id="76" name="Google Shape;76;p15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dirty="0"/>
              <a:t>Instead, to control rodents, figure out what their entry point is and plug it up.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1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dirty="0"/>
              <a:t>Then, use traps to kill them, if possible.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1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dirty="0"/>
              <a:t>That would be IPM.  It’s also the most effective way of controlling rodents.</a:t>
            </a:r>
            <a:endParaRPr sz="2100" dirty="0"/>
          </a:p>
        </p:txBody>
      </p:sp>
    </p:spTree>
    <p:extLst>
      <p:ext uri="{BB962C8B-B14F-4D97-AF65-F5344CB8AC3E}">
        <p14:creationId xmlns:p14="http://schemas.microsoft.com/office/powerpoint/2010/main" val="35057136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What is IPM?</a:t>
            </a:r>
            <a:endParaRPr dirty="0"/>
          </a:p>
        </p:txBody>
      </p:sp>
      <p:sp>
        <p:nvSpPr>
          <p:cNvPr id="76" name="Google Shape;76;p15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dirty="0"/>
              <a:t>If you have cockroaches, first make sure the place is clean.  Spilled food and messes provide a feast to cockroaches.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1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dirty="0"/>
              <a:t>Fix any leaky pipes that would give them a water source.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1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dirty="0"/>
              <a:t>Then, when you use a poison to control the cockroaches, it will work better because you’ve stressed them through denying them food and water.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1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dirty="0"/>
              <a:t>That’s IPM, and it’s more effective than just spraying.</a:t>
            </a:r>
            <a:endParaRPr sz="2100" dirty="0"/>
          </a:p>
        </p:txBody>
      </p:sp>
    </p:spTree>
    <p:extLst>
      <p:ext uri="{BB962C8B-B14F-4D97-AF65-F5344CB8AC3E}">
        <p14:creationId xmlns:p14="http://schemas.microsoft.com/office/powerpoint/2010/main" val="19218760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Writing our IPM Plan</a:t>
            </a:r>
            <a:endParaRPr dirty="0"/>
          </a:p>
        </p:txBody>
      </p:sp>
      <p:sp>
        <p:nvSpPr>
          <p:cNvPr id="76" name="Google Shape;76;p15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dirty="0"/>
              <a:t>Now we’re going to write an IPM Plan for our school, focused upon rodents.  Use your notes – this will be based upon everything we’ve learned in this project.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1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dirty="0"/>
              <a:t>I will pull up the IPM Plan and go over it section by section and assign out who will work on each.</a:t>
            </a:r>
            <a:endParaRPr sz="2100" dirty="0"/>
          </a:p>
        </p:txBody>
      </p:sp>
    </p:spTree>
    <p:extLst>
      <p:ext uri="{BB962C8B-B14F-4D97-AF65-F5344CB8AC3E}">
        <p14:creationId xmlns:p14="http://schemas.microsoft.com/office/powerpoint/2010/main" val="733448959"/>
      </p:ext>
    </p:extLst>
  </p:cSld>
  <p:clrMapOvr>
    <a:masterClrMapping/>
  </p:clrMapOvr>
</p:sld>
</file>

<file path=ppt/theme/theme1.xml><?xml version="1.0" encoding="utf-8"?>
<a:theme xmlns:a="http://schemas.openxmlformats.org/drawingml/2006/main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57BB8A"/>
      </a:accent3>
      <a:accent4>
        <a:srgbClr val="78909C"/>
      </a:accent4>
      <a:accent5>
        <a:srgbClr val="607D8B"/>
      </a:accent5>
      <a:accent6>
        <a:srgbClr val="DCE755"/>
      </a:accent6>
      <a:hlink>
        <a:srgbClr val="607D8B"/>
      </a:hlink>
      <a:folHlink>
        <a:srgbClr val="607D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1DF0058F8B1444909723038442650E" ma:contentTypeVersion="19" ma:contentTypeDescription="Create a new document." ma:contentTypeScope="" ma:versionID="e0af74d8c6fa9d7b272b0ef74ffd17af">
  <xsd:schema xmlns:xsd="http://www.w3.org/2001/XMLSchema" xmlns:xs="http://www.w3.org/2001/XMLSchema" xmlns:p="http://schemas.microsoft.com/office/2006/metadata/properties" xmlns:ns2="32edc4b3-3770-469a-81cf-2591a143074c" xmlns:ns3="c0756931-26a2-4100-85a8-328d9797f085" targetNamespace="http://schemas.microsoft.com/office/2006/metadata/properties" ma:root="true" ma:fieldsID="6e2974a14b5bb92fb89cc394e7605ea1" ns2:_="" ns3:_="">
    <xsd:import namespace="32edc4b3-3770-469a-81cf-2591a143074c"/>
    <xsd:import namespace="c0756931-26a2-4100-85a8-328d9797f08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edc4b3-3770-469a-81cf-2591a143074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f78ce06-59bb-4941-b007-8365d1e4fe2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756931-26a2-4100-85a8-328d9797f08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aabf1d3-92a7-4ec3-ab32-91bf13fc632a}" ma:internalName="TaxCatchAll" ma:showField="CatchAllData" ma:web="c0756931-26a2-4100-85a8-328d9797f08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2edc4b3-3770-469a-81cf-2591a143074c">
      <Terms xmlns="http://schemas.microsoft.com/office/infopath/2007/PartnerControls"/>
    </lcf76f155ced4ddcb4097134ff3c332f>
    <TaxCatchAll xmlns="c0756931-26a2-4100-85a8-328d9797f085" xsi:nil="true"/>
  </documentManagement>
</p:properties>
</file>

<file path=customXml/itemProps1.xml><?xml version="1.0" encoding="utf-8"?>
<ds:datastoreItem xmlns:ds="http://schemas.openxmlformats.org/officeDocument/2006/customXml" ds:itemID="{0BFE1100-7621-41D8-A035-E0A07B437AA5}"/>
</file>

<file path=customXml/itemProps2.xml><?xml version="1.0" encoding="utf-8"?>
<ds:datastoreItem xmlns:ds="http://schemas.openxmlformats.org/officeDocument/2006/customXml" ds:itemID="{005B3580-43F9-4AF6-99A2-965B2FF4D414}"/>
</file>

<file path=customXml/itemProps3.xml><?xml version="1.0" encoding="utf-8"?>
<ds:datastoreItem xmlns:ds="http://schemas.openxmlformats.org/officeDocument/2006/customXml" ds:itemID="{97FE3F98-35AD-452A-80ED-1ABE4632EE76}"/>
</file>

<file path=docProps/app.xml><?xml version="1.0" encoding="utf-8"?>
<Properties xmlns="http://schemas.openxmlformats.org/officeDocument/2006/extended-properties" xmlns:vt="http://schemas.openxmlformats.org/officeDocument/2006/docPropsVTypes">
  <TotalTime>2940</TotalTime>
  <Words>307</Words>
  <Application>Microsoft Macintosh PowerPoint</Application>
  <PresentationFormat>On-screen Show (16:9)</PresentationFormat>
  <Paragraphs>34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Calibri</vt:lpstr>
      <vt:lpstr>Economica</vt:lpstr>
      <vt:lpstr>Open Sans</vt:lpstr>
      <vt:lpstr>Arial</vt:lpstr>
      <vt:lpstr>Luxe</vt:lpstr>
      <vt:lpstr>IPM Plan</vt:lpstr>
      <vt:lpstr>Do Now</vt:lpstr>
      <vt:lpstr>Today’s Question</vt:lpstr>
      <vt:lpstr>What is IPM?</vt:lpstr>
      <vt:lpstr>What is IPM?</vt:lpstr>
      <vt:lpstr>What is IPM?</vt:lpstr>
      <vt:lpstr>What is IPM?</vt:lpstr>
      <vt:lpstr>What is IPM?</vt:lpstr>
      <vt:lpstr>Writing our IPM Plan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Control Measures </dc:title>
  <cp:lastModifiedBy>Ted Snyder</cp:lastModifiedBy>
  <cp:revision>14</cp:revision>
  <dcterms:modified xsi:type="dcterms:W3CDTF">2025-04-26T21:20:05Z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0x010100381DF0058F8B1444909723038442650E</vt:lpwstr>
  </property>
</Properties>
</file>