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6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5143500" type="screen16x9"/>
  <p:notesSz cx="6858000" cy="9144000"/>
  <p:embeddedFontLst>
    <p:embeddedFont>
      <p:font typeface="Economica" panose="02000506040000020004" pitchFamily="2" charset="77"/>
      <p:regular r:id="rId14"/>
      <p:bold r:id="rId15"/>
      <p:italic r:id="rId16"/>
      <p:boldItalic r:id="rId17"/>
    </p:embeddedFont>
    <p:embeddedFont>
      <p:font typeface="Open Sans" panose="020B0606030504020204" pitchFamily="3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>
      <p:cViewPr varScale="1">
        <p:scale>
          <a:sx n="165" d="100"/>
          <a:sy n="165" d="100"/>
        </p:scale>
        <p:origin x="664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b6c78dee2f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2b6c78dee2f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b6c78dee2f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2b6c78dee2f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1c734ca8d9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31c734ca8d9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a63b764e30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2a63b764e30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b6c78dee2f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b6c78dee2f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b6c78dee2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2b6c78dee2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b6c78dee2f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2b6c78dee2f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b6c78dee2f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b6c78dee2f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1c734ca8d9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31c734ca8d9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b6c78dee2f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2b6c78dee2f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4013" y="756700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1" name="Google Shape;11;p2"/>
          <p:cNvSpPr/>
          <p:nvPr/>
        </p:nvSpPr>
        <p:spPr>
          <a:xfrm rot="10800000">
            <a:off x="5318350" y="32667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11"/>
          <p:cNvSpPr txBox="1">
            <a:spLocks noGrp="1"/>
          </p:cNvSpPr>
          <p:nvPr>
            <p:ph type="title" hasCustomPrompt="1"/>
          </p:nvPr>
        </p:nvSpPr>
        <p:spPr>
          <a:xfrm>
            <a:off x="311700" y="957125"/>
            <a:ext cx="8520600" cy="21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>
            <a:spLocks noGrp="1"/>
          </p:cNvSpPr>
          <p:nvPr>
            <p:ph type="body" idx="1"/>
          </p:nvPr>
        </p:nvSpPr>
        <p:spPr>
          <a:xfrm>
            <a:off x="311700" y="316200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flipH="1">
            <a:off x="7595938" y="4602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7" name="Google Shape;17;p3"/>
          <p:cNvSpPr/>
          <p:nvPr/>
        </p:nvSpPr>
        <p:spPr>
          <a:xfrm rot="10800000" flipH="1">
            <a:off x="466425" y="35583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2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311700" y="1399400"/>
            <a:ext cx="2808000" cy="278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3" name="Google Shape;43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4" name="Google Shape;44;p9"/>
          <p:cNvSpPr txBox="1">
            <a:spLocks noGrp="1"/>
          </p:cNvSpPr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>
            <a:spLocks noGrp="1"/>
          </p:cNvSpPr>
          <p:nvPr>
            <p:ph type="body" idx="1"/>
          </p:nvPr>
        </p:nvSpPr>
        <p:spPr>
          <a:xfrm>
            <a:off x="319500" y="42189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lux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OnzF0oJkYe0?si=kIpPb5p-BnG3893u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>
            <a:spLocks noGrp="1"/>
          </p:cNvSpPr>
          <p:nvPr>
            <p:ph type="ctrTitle"/>
          </p:nvPr>
        </p:nvSpPr>
        <p:spPr>
          <a:xfrm>
            <a:off x="3044700" y="1444250"/>
            <a:ext cx="4364400" cy="153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900" dirty="0"/>
              <a:t>Rodenticides</a:t>
            </a:r>
            <a:endParaRPr sz="5900" dirty="0"/>
          </a:p>
        </p:txBody>
      </p:sp>
      <p:sp>
        <p:nvSpPr>
          <p:cNvPr id="63" name="Google Shape;63;p13"/>
          <p:cNvSpPr txBox="1">
            <a:spLocks noGrp="1"/>
          </p:cNvSpPr>
          <p:nvPr>
            <p:ph type="subTitle" idx="1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Day 6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1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Vitamin K epoxide</a:t>
            </a:r>
            <a:endParaRPr/>
          </a:p>
        </p:txBody>
      </p:sp>
      <p:sp>
        <p:nvSpPr>
          <p:cNvPr id="119" name="Google Shape;119;p21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20" name="Google Shape;120;p21"/>
          <p:cNvPicPr preferRelativeResize="0"/>
          <p:nvPr/>
        </p:nvPicPr>
        <p:blipFill rotWithShape="1">
          <a:blip r:embed="rId3">
            <a:alphaModFix/>
          </a:blip>
          <a:srcRect r="30666" b="60129"/>
          <a:stretch/>
        </p:blipFill>
        <p:spPr>
          <a:xfrm>
            <a:off x="128600" y="1718775"/>
            <a:ext cx="8965475" cy="2718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Warfarin </a:t>
            </a:r>
            <a:endParaRPr/>
          </a:p>
        </p:txBody>
      </p:sp>
      <p:sp>
        <p:nvSpPr>
          <p:cNvPr id="126" name="Google Shape;126;p22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27" name="Google Shape;12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67000" y="1162050"/>
            <a:ext cx="3820825" cy="282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 Now</a:t>
            </a:r>
            <a:endParaRPr/>
          </a:p>
        </p:txBody>
      </p:sp>
      <p:sp>
        <p:nvSpPr>
          <p:cNvPr id="69" name="Google Shape;69;p14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Answer the following questions on your worksheet:</a:t>
            </a:r>
            <a:endParaRPr sz="2200"/>
          </a:p>
          <a:p>
            <a:pPr marL="457200" lvl="0" indent="-368300" algn="l" rtl="0">
              <a:spcBef>
                <a:spcPts val="120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What does blood clotting mean?</a:t>
            </a: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What would happen to you if your blood didn’t clot?</a:t>
            </a:r>
            <a:endParaRPr sz="22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Today’s Question</a:t>
            </a:r>
            <a:endParaRPr/>
          </a:p>
        </p:txBody>
      </p:sp>
      <p:sp>
        <p:nvSpPr>
          <p:cNvPr id="77" name="Google Shape;77;p15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dirty="0"/>
              <a:t>What is an anticoagulant and how does it affect mammals?</a:t>
            </a:r>
            <a:endParaRPr sz="21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>
            <a:spLocks noGrp="1"/>
          </p:cNvSpPr>
          <p:nvPr>
            <p:ph type="title"/>
          </p:nvPr>
        </p:nvSpPr>
        <p:spPr>
          <a:xfrm>
            <a:off x="311700" y="873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" sz="2980"/>
              <a:t>Video: Blood, rats and anticoagulants: The story of warfarin</a:t>
            </a:r>
            <a:endParaRPr sz="298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080"/>
              <a:t> (2:55)</a:t>
            </a:r>
            <a:endParaRPr sz="2080"/>
          </a:p>
        </p:txBody>
      </p:sp>
      <p:sp>
        <p:nvSpPr>
          <p:cNvPr id="75" name="Google Shape;75;p15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" sz="2080" u="sng">
                <a:solidFill>
                  <a:schemeClr val="accent5"/>
                </a:solidFill>
                <a:latin typeface="Economica"/>
                <a:ea typeface="Economica"/>
                <a:cs typeface="Economica"/>
                <a:sym typeface="Economic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https://youtu.be/OnzF0oJkYe0?si=kIpPb5p-BnG3893u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Anticoagulants</a:t>
            </a:r>
            <a:endParaRPr/>
          </a:p>
        </p:txBody>
      </p:sp>
      <p:sp>
        <p:nvSpPr>
          <p:cNvPr id="81" name="Google Shape;81;p16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45624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Most rodenticides are anticoagulants.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These stop blood from clotting by stopping the body from making key proteins involved in clotting.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Your body uses vitamin K to make these proteins in the liver.  Anticoagulants interfere with this process.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Let’s look at how this happens.</a:t>
            </a:r>
            <a:endParaRPr/>
          </a:p>
        </p:txBody>
      </p:sp>
      <p:pic>
        <p:nvPicPr>
          <p:cNvPr id="82" name="Google Shape;8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70925" y="925525"/>
            <a:ext cx="4406400" cy="3590676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6"/>
          <p:cNvSpPr txBox="1"/>
          <p:nvPr/>
        </p:nvSpPr>
        <p:spPr>
          <a:xfrm>
            <a:off x="6081975" y="4807825"/>
            <a:ext cx="30000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9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Image: Wikipedia, Public Domain</a:t>
            </a:r>
            <a:endParaRPr sz="5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Vitamin K</a:t>
            </a:r>
            <a:endParaRPr/>
          </a:p>
        </p:txBody>
      </p:sp>
      <p:pic>
        <p:nvPicPr>
          <p:cNvPr id="89" name="Google Shape;89;p17"/>
          <p:cNvPicPr preferRelativeResize="0"/>
          <p:nvPr/>
        </p:nvPicPr>
        <p:blipFill rotWithShape="1">
          <a:blip r:embed="rId3">
            <a:alphaModFix/>
          </a:blip>
          <a:srcRect l="-947" t="50546" r="33274" b="6554"/>
          <a:stretch/>
        </p:blipFill>
        <p:spPr>
          <a:xfrm>
            <a:off x="3540975" y="315925"/>
            <a:ext cx="5227500" cy="1747275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7"/>
          <p:cNvSpPr txBox="1"/>
          <p:nvPr/>
        </p:nvSpPr>
        <p:spPr>
          <a:xfrm>
            <a:off x="360700" y="1961075"/>
            <a:ext cx="5859900" cy="10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When your body makes blood clotting proteins, it transforms vitamin K (above) into vitamin K epoxide (below).</a:t>
            </a:r>
            <a:endParaRPr sz="1800">
              <a:solidFill>
                <a:schemeClr val="dk1"/>
              </a:solidFill>
            </a:endParaRPr>
          </a:p>
        </p:txBody>
      </p:sp>
      <p:pic>
        <p:nvPicPr>
          <p:cNvPr id="91" name="Google Shape;91;p17"/>
          <p:cNvPicPr preferRelativeResize="0"/>
          <p:nvPr/>
        </p:nvPicPr>
        <p:blipFill rotWithShape="1">
          <a:blip r:embed="rId3">
            <a:alphaModFix/>
          </a:blip>
          <a:srcRect r="30666" b="60129"/>
          <a:stretch/>
        </p:blipFill>
        <p:spPr>
          <a:xfrm>
            <a:off x="3730550" y="2963750"/>
            <a:ext cx="5101750" cy="1546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Molecular Structures</a:t>
            </a:r>
            <a:endParaRPr/>
          </a:p>
        </p:txBody>
      </p:sp>
      <p:pic>
        <p:nvPicPr>
          <p:cNvPr id="97" name="Google Shape;97;p18"/>
          <p:cNvPicPr preferRelativeResize="0"/>
          <p:nvPr/>
        </p:nvPicPr>
        <p:blipFill rotWithShape="1">
          <a:blip r:embed="rId3">
            <a:alphaModFix/>
          </a:blip>
          <a:srcRect l="-947" t="50546" r="33274" b="6554"/>
          <a:stretch/>
        </p:blipFill>
        <p:spPr>
          <a:xfrm>
            <a:off x="124200" y="1671400"/>
            <a:ext cx="8810300" cy="2944825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8"/>
          <p:cNvSpPr/>
          <p:nvPr/>
        </p:nvSpPr>
        <p:spPr>
          <a:xfrm>
            <a:off x="1737650" y="2835400"/>
            <a:ext cx="471000" cy="6168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8"/>
          <p:cNvSpPr txBox="1"/>
          <p:nvPr/>
        </p:nvSpPr>
        <p:spPr>
          <a:xfrm>
            <a:off x="1144100" y="1366800"/>
            <a:ext cx="6620100" cy="7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Each of these lines is called a “bond.” The are how atoms are connected and held together.  I’ve circled one bond.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 txBox="1">
            <a:spLocks noGrp="1"/>
          </p:cNvSpPr>
          <p:nvPr>
            <p:ph type="title"/>
          </p:nvPr>
        </p:nvSpPr>
        <p:spPr>
          <a:xfrm>
            <a:off x="311700" y="111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Molecular Structures</a:t>
            </a:r>
            <a:endParaRPr/>
          </a:p>
        </p:txBody>
      </p:sp>
      <p:pic>
        <p:nvPicPr>
          <p:cNvPr id="105" name="Google Shape;105;p19"/>
          <p:cNvPicPr preferRelativeResize="0"/>
          <p:nvPr/>
        </p:nvPicPr>
        <p:blipFill rotWithShape="1">
          <a:blip r:embed="rId3">
            <a:alphaModFix/>
          </a:blip>
          <a:srcRect l="-947" t="50546" r="33274" b="6554"/>
          <a:stretch/>
        </p:blipFill>
        <p:spPr>
          <a:xfrm>
            <a:off x="124200" y="1671400"/>
            <a:ext cx="8810300" cy="2944825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9"/>
          <p:cNvSpPr/>
          <p:nvPr/>
        </p:nvSpPr>
        <p:spPr>
          <a:xfrm>
            <a:off x="1737650" y="2835400"/>
            <a:ext cx="471000" cy="6168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9"/>
          <p:cNvSpPr txBox="1"/>
          <p:nvPr/>
        </p:nvSpPr>
        <p:spPr>
          <a:xfrm>
            <a:off x="1144100" y="833400"/>
            <a:ext cx="6620100" cy="15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You will be assigned either vitamin K, vitamin K epoxide, or warfarin.  Make a cardboard model of your molecule.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Scale: We will do an activity with these and they all need to be the same scale.  Make each bond 1 ½ inches long.  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0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Vitamin K</a:t>
            </a:r>
            <a:endParaRPr/>
          </a:p>
        </p:txBody>
      </p:sp>
      <p:pic>
        <p:nvPicPr>
          <p:cNvPr id="113" name="Google Shape;113;p20"/>
          <p:cNvPicPr preferRelativeResize="0"/>
          <p:nvPr/>
        </p:nvPicPr>
        <p:blipFill rotWithShape="1">
          <a:blip r:embed="rId3">
            <a:alphaModFix/>
          </a:blip>
          <a:srcRect l="-947" t="50546" r="33274" b="6554"/>
          <a:stretch/>
        </p:blipFill>
        <p:spPr>
          <a:xfrm>
            <a:off x="124200" y="1671400"/>
            <a:ext cx="8810300" cy="2944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57BB8A"/>
      </a:accent3>
      <a:accent4>
        <a:srgbClr val="78909C"/>
      </a:accent4>
      <a:accent5>
        <a:srgbClr val="607D8B"/>
      </a:accent5>
      <a:accent6>
        <a:srgbClr val="DCE755"/>
      </a:accent6>
      <a:hlink>
        <a:srgbClr val="607D8B"/>
      </a:hlink>
      <a:folHlink>
        <a:srgbClr val="607D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1DF0058F8B1444909723038442650E" ma:contentTypeVersion="19" ma:contentTypeDescription="Create a new document." ma:contentTypeScope="" ma:versionID="e0af74d8c6fa9d7b272b0ef74ffd17af">
  <xsd:schema xmlns:xsd="http://www.w3.org/2001/XMLSchema" xmlns:xs="http://www.w3.org/2001/XMLSchema" xmlns:p="http://schemas.microsoft.com/office/2006/metadata/properties" xmlns:ns2="32edc4b3-3770-469a-81cf-2591a143074c" xmlns:ns3="c0756931-26a2-4100-85a8-328d9797f085" targetNamespace="http://schemas.microsoft.com/office/2006/metadata/properties" ma:root="true" ma:fieldsID="6e2974a14b5bb92fb89cc394e7605ea1" ns2:_="" ns3:_="">
    <xsd:import namespace="32edc4b3-3770-469a-81cf-2591a143074c"/>
    <xsd:import namespace="c0756931-26a2-4100-85a8-328d9797f08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edc4b3-3770-469a-81cf-2591a143074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f78ce06-59bb-4941-b007-8365d1e4fe2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756931-26a2-4100-85a8-328d9797f08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aabf1d3-92a7-4ec3-ab32-91bf13fc632a}" ma:internalName="TaxCatchAll" ma:showField="CatchAllData" ma:web="c0756931-26a2-4100-85a8-328d9797f08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2edc4b3-3770-469a-81cf-2591a143074c">
      <Terms xmlns="http://schemas.microsoft.com/office/infopath/2007/PartnerControls"/>
    </lcf76f155ced4ddcb4097134ff3c332f>
    <TaxCatchAll xmlns="c0756931-26a2-4100-85a8-328d9797f085" xsi:nil="true"/>
  </documentManagement>
</p:properties>
</file>

<file path=customXml/itemProps1.xml><?xml version="1.0" encoding="utf-8"?>
<ds:datastoreItem xmlns:ds="http://schemas.openxmlformats.org/officeDocument/2006/customXml" ds:itemID="{66F0D960-4C56-43FD-9A8C-23E87754A080}"/>
</file>

<file path=customXml/itemProps2.xml><?xml version="1.0" encoding="utf-8"?>
<ds:datastoreItem xmlns:ds="http://schemas.openxmlformats.org/officeDocument/2006/customXml" ds:itemID="{C1983448-E0F5-41FB-803B-845B4FFF567B}"/>
</file>

<file path=customXml/itemProps3.xml><?xml version="1.0" encoding="utf-8"?>
<ds:datastoreItem xmlns:ds="http://schemas.openxmlformats.org/officeDocument/2006/customXml" ds:itemID="{AA314BEF-1A1A-413C-B089-A16F341D235C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234</Words>
  <Application>Microsoft Macintosh PowerPoint</Application>
  <PresentationFormat>On-screen Show (16:9)</PresentationFormat>
  <Paragraphs>27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Open Sans</vt:lpstr>
      <vt:lpstr>Arial</vt:lpstr>
      <vt:lpstr>Economica</vt:lpstr>
      <vt:lpstr>Luxe</vt:lpstr>
      <vt:lpstr>Rodenticides</vt:lpstr>
      <vt:lpstr>Do Now</vt:lpstr>
      <vt:lpstr>Today’s Question</vt:lpstr>
      <vt:lpstr>Video: Blood, rats and anticoagulants: The story of warfarin  (2:55)</vt:lpstr>
      <vt:lpstr>Anticoagulants</vt:lpstr>
      <vt:lpstr>Vitamin K</vt:lpstr>
      <vt:lpstr>Molecular Structures</vt:lpstr>
      <vt:lpstr>Molecular Structures</vt:lpstr>
      <vt:lpstr>Vitamin K</vt:lpstr>
      <vt:lpstr>Vitamin K epoxide</vt:lpstr>
      <vt:lpstr>Warfarin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D6: Rodenticides</dc:title>
  <cp:lastModifiedBy>Ted Snyder</cp:lastModifiedBy>
  <cp:revision>2</cp:revision>
  <dcterms:modified xsi:type="dcterms:W3CDTF">2025-04-20T19:48:23Z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0x010100381DF0058F8B1444909723038442650E</vt:lpwstr>
  </property>
</Properties>
</file>