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8" r:id="rId9"/>
    <p:sldId id="265" r:id="rId10"/>
    <p:sldId id="269" r:id="rId11"/>
    <p:sldId id="270" r:id="rId12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c734ca8d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c734ca8d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63b764e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63b764e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6c78dee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6c78dee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6c78d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6c78d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c78dee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c78dee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c78dee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c78dee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93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6c78dee2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6c78dee2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8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6c78dee2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6c78dee2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gVFkRn8f10?si=QUk5KA249_y5c03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0"/>
            <a:ext cx="43644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/>
              <a:t>Rodenticide Mode of Action</a:t>
            </a:r>
            <a:endParaRPr sz="5900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Day 9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4F67-94C2-2673-DE91-D92FC291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as a group, build vitamin K epoxide reductase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C7466-9646-5DAC-B6A8-4C340F9A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5224"/>
            <a:ext cx="6182090" cy="3509507"/>
          </a:xfrm>
        </p:spPr>
        <p:txBody>
          <a:bodyPr>
            <a:normAutofit fontScale="92500"/>
          </a:bodyPr>
          <a:lstStyle/>
          <a:p>
            <a:r>
              <a:rPr lang="en-US" dirty="0"/>
              <a:t>This enzyme should have an active site that your vitamin K epoxide can fit into.</a:t>
            </a:r>
          </a:p>
          <a:p>
            <a:r>
              <a:rPr lang="en-US" dirty="0"/>
              <a:t>See the example to the right, where the substrate can fit into the active site.</a:t>
            </a:r>
          </a:p>
          <a:p>
            <a:r>
              <a:rPr lang="en-US" dirty="0"/>
              <a:t>This active site needs to also fit warfarin.  Warfarin sits in the active site and prevents vitamin K epoxide from binding.</a:t>
            </a:r>
          </a:p>
          <a:p>
            <a:endParaRPr lang="en-US" dirty="0"/>
          </a:p>
          <a:p>
            <a:r>
              <a:rPr lang="en-US" dirty="0"/>
              <a:t>Afterwards, set up on your table a demonstration of the enzyme converting vitamin K epoxide into vitamin K, then change it to warfarin blocking the enzyme.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F07B90-CD53-D4B2-D35C-436C3DADF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7"/>
          <a:stretch/>
        </p:blipFill>
        <p:spPr bwMode="auto">
          <a:xfrm>
            <a:off x="6650896" y="1147225"/>
            <a:ext cx="2431079" cy="19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3;p16">
            <a:extLst>
              <a:ext uri="{FF2B5EF4-FFF2-40B4-BE49-F238E27FC236}">
                <a16:creationId xmlns:a16="http://schemas.microsoft.com/office/drawing/2014/main" id="{A0D44AC4-E9A5-5E87-7F07-90C25AB08AFD}"/>
              </a:ext>
            </a:extLst>
          </p:cNvPr>
          <p:cNvSpPr txBox="1"/>
          <p:nvPr/>
        </p:nvSpPr>
        <p:spPr>
          <a:xfrm>
            <a:off x="7059477" y="4807825"/>
            <a:ext cx="2022497" cy="49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Image: Wikipedia, Public Domain</a:t>
            </a:r>
            <a:endParaRPr sz="500" dirty="0"/>
          </a:p>
        </p:txBody>
      </p:sp>
    </p:spTree>
    <p:extLst>
      <p:ext uri="{BB962C8B-B14F-4D97-AF65-F5344CB8AC3E}">
        <p14:creationId xmlns:p14="http://schemas.microsoft.com/office/powerpoint/2010/main" val="241619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8CA6-B8B3-86FA-9DDB-2757E555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CE3D1-5247-C6E9-A71D-A872491EF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Based upon what we learned and your models, explain the process of how blood clotting works and how anticoagulant rodenticides interfere with blood clotting.</a:t>
            </a:r>
          </a:p>
        </p:txBody>
      </p:sp>
    </p:spTree>
    <p:extLst>
      <p:ext uri="{BB962C8B-B14F-4D97-AF65-F5344CB8AC3E}">
        <p14:creationId xmlns:p14="http://schemas.microsoft.com/office/powerpoint/2010/main" val="67126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Pick up your cardboard models and get into groups.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Each group must have at least one of the following:</a:t>
            </a:r>
            <a:endParaRPr sz="2200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vitamin K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vitamin K epoxide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warfarin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Question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How do rodenticides work at the biochemical level?</a:t>
            </a:r>
            <a:endParaRPr sz="21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87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980" dirty="0"/>
              <a:t>Video: </a:t>
            </a:r>
            <a:r>
              <a:rPr lang="en-US" sz="2980" dirty="0"/>
              <a:t>Enzymes and Active Sites (5:46)</a:t>
            </a:r>
            <a:endParaRPr sz="2080"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080" u="sng" dirty="0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https://youtu.be/qgVFkRn8f10?si=QUk5KA249_y5c03D</a:t>
            </a:r>
            <a:r>
              <a:rPr lang="en-US" sz="2080" u="sng" dirty="0">
                <a:solidFill>
                  <a:schemeClr val="accent5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Anticoagulants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5624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Refresher: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 rodenticides are anticoagulants.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These stop blood from clotting by stopping the body from making key proteins involved in clotting.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Your body uses vitamin K to make these proteins in the liver.  Anticoagulants interfere with this process.</a:t>
            </a:r>
            <a:endParaRPr dirty="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925" y="925525"/>
            <a:ext cx="4406400" cy="35906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6081975" y="48078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Image: Wikipedia, Public Domain</a:t>
            </a:r>
            <a:endParaRPr sz="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K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3540975" y="315925"/>
            <a:ext cx="5227500" cy="17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60700" y="1961075"/>
            <a:ext cx="58599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When your body makes blood clotting proteins, it transforms vitamin K (above) into vitamin K epoxide (below).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r="30666" b="60129"/>
          <a:stretch/>
        </p:blipFill>
        <p:spPr>
          <a:xfrm>
            <a:off x="3730550" y="2963750"/>
            <a:ext cx="5101750" cy="15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ent Arrow 1">
            <a:extLst>
              <a:ext uri="{FF2B5EF4-FFF2-40B4-BE49-F238E27FC236}">
                <a16:creationId xmlns:a16="http://schemas.microsoft.com/office/drawing/2014/main" id="{ECD67318-F41C-2AB1-6EFE-72783B0BFDCD}"/>
              </a:ext>
            </a:extLst>
          </p:cNvPr>
          <p:cNvSpPr/>
          <p:nvPr/>
        </p:nvSpPr>
        <p:spPr>
          <a:xfrm rot="7162182">
            <a:off x="6338723" y="1691859"/>
            <a:ext cx="1232116" cy="114269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K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3540975" y="315925"/>
            <a:ext cx="5227500" cy="17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60700" y="1961075"/>
            <a:ext cx="58599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If your body runs out of vitamin K, then it can no longer make those proteins and your blood doesn’t clot.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r="30666" b="60129"/>
          <a:stretch/>
        </p:blipFill>
        <p:spPr>
          <a:xfrm>
            <a:off x="3730550" y="2963750"/>
            <a:ext cx="5101750" cy="154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95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Vitamin K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-947" t="50546" r="33274" b="6554"/>
          <a:stretch/>
        </p:blipFill>
        <p:spPr>
          <a:xfrm>
            <a:off x="3540975" y="315925"/>
            <a:ext cx="5227500" cy="17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60700" y="1961075"/>
            <a:ext cx="58599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So, an enzyme called </a:t>
            </a:r>
            <a:r>
              <a:rPr lang="en-US" sz="1800" dirty="0">
                <a:solidFill>
                  <a:schemeClr val="dk1"/>
                </a:solidFill>
              </a:rPr>
              <a:t>vitamin K epoxide reductase takes vitamin K epoxide and turns it back into vitamin K.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r="30666" b="60129"/>
          <a:stretch/>
        </p:blipFill>
        <p:spPr>
          <a:xfrm>
            <a:off x="3730550" y="2963750"/>
            <a:ext cx="5101750" cy="15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ent Arrow 1">
            <a:extLst>
              <a:ext uri="{FF2B5EF4-FFF2-40B4-BE49-F238E27FC236}">
                <a16:creationId xmlns:a16="http://schemas.microsoft.com/office/drawing/2014/main" id="{316CF459-8092-E893-6BF2-FA37FEF7F5D4}"/>
              </a:ext>
            </a:extLst>
          </p:cNvPr>
          <p:cNvSpPr/>
          <p:nvPr/>
        </p:nvSpPr>
        <p:spPr>
          <a:xfrm rot="14437818" flipV="1">
            <a:off x="6338723" y="1691859"/>
            <a:ext cx="1232116" cy="114269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63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Warfarin 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225224"/>
            <a:ext cx="5027466" cy="3765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However, if warfarin can get stuck in the active site on vitamin K epoxide reductase, then the enzyme will no longer function.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Remember how, if someone doesn’t produce much lactase, they have problems digesting lactose?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Similarly, warfarin keeps vitamin K epoxide reductase from working, causing problems (bleeding).</a:t>
            </a: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146" y="1046135"/>
            <a:ext cx="2783730" cy="199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DF0058F8B1444909723038442650E" ma:contentTypeVersion="19" ma:contentTypeDescription="Create a new document." ma:contentTypeScope="" ma:versionID="e0af74d8c6fa9d7b272b0ef74ffd17af">
  <xsd:schema xmlns:xsd="http://www.w3.org/2001/XMLSchema" xmlns:xs="http://www.w3.org/2001/XMLSchema" xmlns:p="http://schemas.microsoft.com/office/2006/metadata/properties" xmlns:ns2="32edc4b3-3770-469a-81cf-2591a143074c" xmlns:ns3="c0756931-26a2-4100-85a8-328d9797f085" targetNamespace="http://schemas.microsoft.com/office/2006/metadata/properties" ma:root="true" ma:fieldsID="6e2974a14b5bb92fb89cc394e7605ea1" ns2:_="" ns3:_="">
    <xsd:import namespace="32edc4b3-3770-469a-81cf-2591a143074c"/>
    <xsd:import namespace="c0756931-26a2-4100-85a8-328d9797f0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dc4b3-3770-469a-81cf-2591a1430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ce06-59bb-4941-b007-8365d1e4f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56931-26a2-4100-85a8-328d9797f0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bf1d3-92a7-4ec3-ab32-91bf13fc632a}" ma:internalName="TaxCatchAll" ma:showField="CatchAllData" ma:web="c0756931-26a2-4100-85a8-328d9797f0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edc4b3-3770-469a-81cf-2591a143074c">
      <Terms xmlns="http://schemas.microsoft.com/office/infopath/2007/PartnerControls"/>
    </lcf76f155ced4ddcb4097134ff3c332f>
    <TaxCatchAll xmlns="c0756931-26a2-4100-85a8-328d9797f085" xsi:nil="true"/>
  </documentManagement>
</p:properties>
</file>

<file path=customXml/itemProps1.xml><?xml version="1.0" encoding="utf-8"?>
<ds:datastoreItem xmlns:ds="http://schemas.openxmlformats.org/officeDocument/2006/customXml" ds:itemID="{A91011AE-6F67-4D0E-A0B8-6DA00731E856}"/>
</file>

<file path=customXml/itemProps2.xml><?xml version="1.0" encoding="utf-8"?>
<ds:datastoreItem xmlns:ds="http://schemas.openxmlformats.org/officeDocument/2006/customXml" ds:itemID="{956D722E-1BCE-428E-8B34-8EC03ACA8738}"/>
</file>

<file path=customXml/itemProps3.xml><?xml version="1.0" encoding="utf-8"?>
<ds:datastoreItem xmlns:ds="http://schemas.openxmlformats.org/officeDocument/2006/customXml" ds:itemID="{D3ACC5C6-A979-4353-9F20-F1B2DE6CCD1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378</Words>
  <Application>Microsoft Macintosh PowerPoint</Application>
  <PresentationFormat>On-screen Show (16:9)</PresentationFormat>
  <Paragraphs>41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Open Sans</vt:lpstr>
      <vt:lpstr>Arial</vt:lpstr>
      <vt:lpstr>Economica</vt:lpstr>
      <vt:lpstr>Luxe</vt:lpstr>
      <vt:lpstr>Rodenticide Mode of Action</vt:lpstr>
      <vt:lpstr>Do Now</vt:lpstr>
      <vt:lpstr>Today’s Question</vt:lpstr>
      <vt:lpstr>Video: Enzymes and Active Sites (5:46)</vt:lpstr>
      <vt:lpstr>Anticoagulants</vt:lpstr>
      <vt:lpstr>Vitamin K</vt:lpstr>
      <vt:lpstr>Vitamin K</vt:lpstr>
      <vt:lpstr>Vitamin K</vt:lpstr>
      <vt:lpstr>Warfarin </vt:lpstr>
      <vt:lpstr>Now, as a group, build vitamin K epoxide reductase</vt:lpstr>
      <vt:lpstr>Formative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D6: Rodenticides</dc:title>
  <cp:lastModifiedBy>Theodore Snyder</cp:lastModifiedBy>
  <cp:revision>7</cp:revision>
  <dcterms:modified xsi:type="dcterms:W3CDTF">2025-04-26T20:09:22Z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0x010100381DF0058F8B1444909723038442650E</vt:lpwstr>
  </property>
</Properties>
</file>