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83" r:id="rId13"/>
    <p:sldId id="267" r:id="rId14"/>
    <p:sldId id="282" r:id="rId15"/>
    <p:sldId id="268" r:id="rId16"/>
    <p:sldId id="269" r:id="rId17"/>
    <p:sldId id="270" r:id="rId18"/>
    <p:sldId id="284" r:id="rId19"/>
    <p:sldId id="285" r:id="rId20"/>
    <p:sldId id="271" r:id="rId21"/>
    <p:sldId id="272" r:id="rId22"/>
    <p:sldId id="286" r:id="rId23"/>
    <p:sldId id="287" r:id="rId24"/>
    <p:sldId id="288" r:id="rId25"/>
    <p:sldId id="289" r:id="rId26"/>
    <p:sldId id="290" r:id="rId27"/>
    <p:sldId id="291" r:id="rId28"/>
    <p:sldId id="273" r:id="rId29"/>
    <p:sldId id="274"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05219-484E-4861-A589-96CA3AC5F1F6}" v="1" dt="2025-10-30T17:59:05.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nyder, Ted" userId="4e9d7685-2c20-44e7-8ab0-59f978f40079" providerId="ADAL" clId="{0F1A920A-F1E2-4F4F-8017-5320CB393E31}"/>
    <pc:docChg chg="undo custSel addSld delSld modSld">
      <pc:chgData name="Snyder, Ted" userId="4e9d7685-2c20-44e7-8ab0-59f978f40079" providerId="ADAL" clId="{0F1A920A-F1E2-4F4F-8017-5320CB393E31}" dt="2025-10-30T18:03:17.425" v="115" actId="20577"/>
      <pc:docMkLst>
        <pc:docMk/>
      </pc:docMkLst>
      <pc:sldChg chg="modSp add del mod">
        <pc:chgData name="Snyder, Ted" userId="4e9d7685-2c20-44e7-8ab0-59f978f40079" providerId="ADAL" clId="{0F1A920A-F1E2-4F4F-8017-5320CB393E31}" dt="2025-10-30T18:02:45.216" v="76" actId="14100"/>
        <pc:sldMkLst>
          <pc:docMk/>
          <pc:sldMk cId="0" sldId="273"/>
        </pc:sldMkLst>
        <pc:spChg chg="mod">
          <ac:chgData name="Snyder, Ted" userId="4e9d7685-2c20-44e7-8ab0-59f978f40079" providerId="ADAL" clId="{0F1A920A-F1E2-4F4F-8017-5320CB393E31}" dt="2025-10-30T18:02:12.261" v="67" actId="403"/>
          <ac:spMkLst>
            <pc:docMk/>
            <pc:sldMk cId="0" sldId="273"/>
            <ac:spMk id="218" creationId="{00000000-0000-0000-0000-000000000000}"/>
          </ac:spMkLst>
        </pc:spChg>
        <pc:spChg chg="mod">
          <ac:chgData name="Snyder, Ted" userId="4e9d7685-2c20-44e7-8ab0-59f978f40079" providerId="ADAL" clId="{0F1A920A-F1E2-4F4F-8017-5320CB393E31}" dt="2025-10-30T18:02:16.706" v="69" actId="27636"/>
          <ac:spMkLst>
            <pc:docMk/>
            <pc:sldMk cId="0" sldId="273"/>
            <ac:spMk id="219" creationId="{00000000-0000-0000-0000-000000000000}"/>
          </ac:spMkLst>
        </pc:spChg>
        <pc:spChg chg="mod">
          <ac:chgData name="Snyder, Ted" userId="4e9d7685-2c20-44e7-8ab0-59f978f40079" providerId="ADAL" clId="{0F1A920A-F1E2-4F4F-8017-5320CB393E31}" dt="2025-10-30T18:02:32.498" v="73" actId="403"/>
          <ac:spMkLst>
            <pc:docMk/>
            <pc:sldMk cId="0" sldId="273"/>
            <ac:spMk id="225" creationId="{00000000-0000-0000-0000-000000000000}"/>
          </ac:spMkLst>
        </pc:spChg>
        <pc:spChg chg="mod">
          <ac:chgData name="Snyder, Ted" userId="4e9d7685-2c20-44e7-8ab0-59f978f40079" providerId="ADAL" clId="{0F1A920A-F1E2-4F4F-8017-5320CB393E31}" dt="2025-10-30T18:02:45.216" v="76" actId="14100"/>
          <ac:spMkLst>
            <pc:docMk/>
            <pc:sldMk cId="0" sldId="273"/>
            <ac:spMk id="226" creationId="{00000000-0000-0000-0000-000000000000}"/>
          </ac:spMkLst>
        </pc:spChg>
        <pc:spChg chg="mod">
          <ac:chgData name="Snyder, Ted" userId="4e9d7685-2c20-44e7-8ab0-59f978f40079" providerId="ADAL" clId="{0F1A920A-F1E2-4F4F-8017-5320CB393E31}" dt="2025-10-30T18:02:41.564" v="75" actId="14100"/>
          <ac:spMkLst>
            <pc:docMk/>
            <pc:sldMk cId="0" sldId="273"/>
            <ac:spMk id="227" creationId="{00000000-0000-0000-0000-000000000000}"/>
          </ac:spMkLst>
        </pc:spChg>
        <pc:spChg chg="mod">
          <ac:chgData name="Snyder, Ted" userId="4e9d7685-2c20-44e7-8ab0-59f978f40079" providerId="ADAL" clId="{0F1A920A-F1E2-4F4F-8017-5320CB393E31}" dt="2025-10-30T18:02:38.280" v="74" actId="14100"/>
          <ac:spMkLst>
            <pc:docMk/>
            <pc:sldMk cId="0" sldId="273"/>
            <ac:spMk id="228" creationId="{00000000-0000-0000-0000-000000000000}"/>
          </ac:spMkLst>
        </pc:spChg>
      </pc:sldChg>
      <pc:sldChg chg="modSp add del mod">
        <pc:chgData name="Snyder, Ted" userId="4e9d7685-2c20-44e7-8ab0-59f978f40079" providerId="ADAL" clId="{0F1A920A-F1E2-4F4F-8017-5320CB393E31}" dt="2025-10-30T18:03:17.425" v="115" actId="20577"/>
        <pc:sldMkLst>
          <pc:docMk/>
          <pc:sldMk cId="0" sldId="274"/>
        </pc:sldMkLst>
        <pc:spChg chg="mod">
          <ac:chgData name="Snyder, Ted" userId="4e9d7685-2c20-44e7-8ab0-59f978f40079" providerId="ADAL" clId="{0F1A920A-F1E2-4F4F-8017-5320CB393E31}" dt="2025-10-30T18:03:10.997" v="113" actId="1036"/>
          <ac:spMkLst>
            <pc:docMk/>
            <pc:sldMk cId="0" sldId="274"/>
            <ac:spMk id="236" creationId="{00000000-0000-0000-0000-000000000000}"/>
          </ac:spMkLst>
        </pc:spChg>
        <pc:spChg chg="mod">
          <ac:chgData name="Snyder, Ted" userId="4e9d7685-2c20-44e7-8ab0-59f978f40079" providerId="ADAL" clId="{0F1A920A-F1E2-4F4F-8017-5320CB393E31}" dt="2025-10-30T18:03:17.425" v="115" actId="20577"/>
          <ac:spMkLst>
            <pc:docMk/>
            <pc:sldMk cId="0" sldId="274"/>
            <ac:spMk id="237" creationId="{00000000-0000-0000-0000-000000000000}"/>
          </ac:spMkLst>
        </pc:spChg>
      </pc:sldChg>
      <pc:sldChg chg="del">
        <pc:chgData name="Snyder, Ted" userId="4e9d7685-2c20-44e7-8ab0-59f978f40079" providerId="ADAL" clId="{0F1A920A-F1E2-4F4F-8017-5320CB393E31}" dt="2025-10-28T20:11:57.366" v="0" actId="47"/>
        <pc:sldMkLst>
          <pc:docMk/>
          <pc:sldMk cId="0" sldId="275"/>
        </pc:sldMkLst>
      </pc:sldChg>
      <pc:sldChg chg="del">
        <pc:chgData name="Snyder, Ted" userId="4e9d7685-2c20-44e7-8ab0-59f978f40079" providerId="ADAL" clId="{0F1A920A-F1E2-4F4F-8017-5320CB393E31}" dt="2025-10-28T20:11:57.366" v="0" actId="47"/>
        <pc:sldMkLst>
          <pc:docMk/>
          <pc:sldMk cId="0" sldId="276"/>
        </pc:sldMkLst>
      </pc:sldChg>
      <pc:sldChg chg="del">
        <pc:chgData name="Snyder, Ted" userId="4e9d7685-2c20-44e7-8ab0-59f978f40079" providerId="ADAL" clId="{0F1A920A-F1E2-4F4F-8017-5320CB393E31}" dt="2025-10-28T20:11:57.366" v="0" actId="47"/>
        <pc:sldMkLst>
          <pc:docMk/>
          <pc:sldMk cId="0" sldId="277"/>
        </pc:sldMkLst>
      </pc:sldChg>
      <pc:sldChg chg="del">
        <pc:chgData name="Snyder, Ted" userId="4e9d7685-2c20-44e7-8ab0-59f978f40079" providerId="ADAL" clId="{0F1A920A-F1E2-4F4F-8017-5320CB393E31}" dt="2025-10-28T20:11:57.366" v="0" actId="47"/>
        <pc:sldMkLst>
          <pc:docMk/>
          <pc:sldMk cId="0" sldId="278"/>
        </pc:sldMkLst>
      </pc:sldChg>
      <pc:sldChg chg="del">
        <pc:chgData name="Snyder, Ted" userId="4e9d7685-2c20-44e7-8ab0-59f978f40079" providerId="ADAL" clId="{0F1A920A-F1E2-4F4F-8017-5320CB393E31}" dt="2025-10-28T20:11:57.366" v="0" actId="47"/>
        <pc:sldMkLst>
          <pc:docMk/>
          <pc:sldMk cId="0" sldId="279"/>
        </pc:sldMkLst>
      </pc:sldChg>
      <pc:sldChg chg="del">
        <pc:chgData name="Snyder, Ted" userId="4e9d7685-2c20-44e7-8ab0-59f978f40079" providerId="ADAL" clId="{0F1A920A-F1E2-4F4F-8017-5320CB393E31}" dt="2025-10-28T20:11:57.366" v="0" actId="47"/>
        <pc:sldMkLst>
          <pc:docMk/>
          <pc:sldMk cId="0" sldId="280"/>
        </pc:sldMkLst>
      </pc:sldChg>
      <pc:sldChg chg="del">
        <pc:chgData name="Snyder, Ted" userId="4e9d7685-2c20-44e7-8ab0-59f978f40079" providerId="ADAL" clId="{0F1A920A-F1E2-4F4F-8017-5320CB393E31}" dt="2025-10-28T20:11:57.366" v="0" actId="47"/>
        <pc:sldMkLst>
          <pc:docMk/>
          <pc:sldMk cId="0" sldId="281"/>
        </pc:sldMkLst>
      </pc:sldChg>
      <pc:sldChg chg="modSp add mod">
        <pc:chgData name="Snyder, Ted" userId="4e9d7685-2c20-44e7-8ab0-59f978f40079" providerId="ADAL" clId="{0F1A920A-F1E2-4F4F-8017-5320CB393E31}" dt="2025-10-30T17:59:21.286" v="5" actId="403"/>
        <pc:sldMkLst>
          <pc:docMk/>
          <pc:sldMk cId="0" sldId="286"/>
        </pc:sldMkLst>
        <pc:spChg chg="mod">
          <ac:chgData name="Snyder, Ted" userId="4e9d7685-2c20-44e7-8ab0-59f978f40079" providerId="ADAL" clId="{0F1A920A-F1E2-4F4F-8017-5320CB393E31}" dt="2025-10-30T17:59:21.286" v="5" actId="403"/>
          <ac:spMkLst>
            <pc:docMk/>
            <pc:sldMk cId="0" sldId="286"/>
            <ac:spMk id="168" creationId="{00000000-0000-0000-0000-000000000000}"/>
          </ac:spMkLst>
        </pc:spChg>
        <pc:spChg chg="mod">
          <ac:chgData name="Snyder, Ted" userId="4e9d7685-2c20-44e7-8ab0-59f978f40079" providerId="ADAL" clId="{0F1A920A-F1E2-4F4F-8017-5320CB393E31}" dt="2025-10-30T17:59:21.286" v="5" actId="403"/>
          <ac:spMkLst>
            <pc:docMk/>
            <pc:sldMk cId="0" sldId="286"/>
            <ac:spMk id="169" creationId="{00000000-0000-0000-0000-000000000000}"/>
          </ac:spMkLst>
        </pc:spChg>
      </pc:sldChg>
      <pc:sldChg chg="modSp add mod">
        <pc:chgData name="Snyder, Ted" userId="4e9d7685-2c20-44e7-8ab0-59f978f40079" providerId="ADAL" clId="{0F1A920A-F1E2-4F4F-8017-5320CB393E31}" dt="2025-10-30T17:59:32.413" v="8" actId="403"/>
        <pc:sldMkLst>
          <pc:docMk/>
          <pc:sldMk cId="0" sldId="287"/>
        </pc:sldMkLst>
        <pc:spChg chg="mod">
          <ac:chgData name="Snyder, Ted" userId="4e9d7685-2c20-44e7-8ab0-59f978f40079" providerId="ADAL" clId="{0F1A920A-F1E2-4F4F-8017-5320CB393E31}" dt="2025-10-30T17:59:32.413" v="8" actId="403"/>
          <ac:spMkLst>
            <pc:docMk/>
            <pc:sldMk cId="0" sldId="287"/>
            <ac:spMk id="176" creationId="{00000000-0000-0000-0000-000000000000}"/>
          </ac:spMkLst>
        </pc:spChg>
        <pc:spChg chg="mod">
          <ac:chgData name="Snyder, Ted" userId="4e9d7685-2c20-44e7-8ab0-59f978f40079" providerId="ADAL" clId="{0F1A920A-F1E2-4F4F-8017-5320CB393E31}" dt="2025-10-30T17:59:32.413" v="8" actId="403"/>
          <ac:spMkLst>
            <pc:docMk/>
            <pc:sldMk cId="0" sldId="287"/>
            <ac:spMk id="177" creationId="{00000000-0000-0000-0000-000000000000}"/>
          </ac:spMkLst>
        </pc:spChg>
      </pc:sldChg>
      <pc:sldChg chg="modSp add mod">
        <pc:chgData name="Snyder, Ted" userId="4e9d7685-2c20-44e7-8ab0-59f978f40079" providerId="ADAL" clId="{0F1A920A-F1E2-4F4F-8017-5320CB393E31}" dt="2025-10-30T17:59:50.340" v="28" actId="1036"/>
        <pc:sldMkLst>
          <pc:docMk/>
          <pc:sldMk cId="0" sldId="288"/>
        </pc:sldMkLst>
        <pc:spChg chg="mod">
          <ac:chgData name="Snyder, Ted" userId="4e9d7685-2c20-44e7-8ab0-59f978f40079" providerId="ADAL" clId="{0F1A920A-F1E2-4F4F-8017-5320CB393E31}" dt="2025-10-30T17:59:40.246" v="11" actId="403"/>
          <ac:spMkLst>
            <pc:docMk/>
            <pc:sldMk cId="0" sldId="288"/>
            <ac:spMk id="182" creationId="{00000000-0000-0000-0000-000000000000}"/>
          </ac:spMkLst>
        </pc:spChg>
        <pc:spChg chg="mod">
          <ac:chgData name="Snyder, Ted" userId="4e9d7685-2c20-44e7-8ab0-59f978f40079" providerId="ADAL" clId="{0F1A920A-F1E2-4F4F-8017-5320CB393E31}" dt="2025-10-30T17:59:50.340" v="28" actId="1036"/>
          <ac:spMkLst>
            <pc:docMk/>
            <pc:sldMk cId="0" sldId="288"/>
            <ac:spMk id="183" creationId="{00000000-0000-0000-0000-000000000000}"/>
          </ac:spMkLst>
        </pc:spChg>
        <pc:picChg chg="mod">
          <ac:chgData name="Snyder, Ted" userId="4e9d7685-2c20-44e7-8ab0-59f978f40079" providerId="ADAL" clId="{0F1A920A-F1E2-4F4F-8017-5320CB393E31}" dt="2025-10-30T17:59:45.399" v="12" actId="1076"/>
          <ac:picMkLst>
            <pc:docMk/>
            <pc:sldMk cId="0" sldId="288"/>
            <ac:picMk id="185" creationId="{00000000-0000-0000-0000-000000000000}"/>
          </ac:picMkLst>
        </pc:picChg>
      </pc:sldChg>
      <pc:sldChg chg="modSp add mod">
        <pc:chgData name="Snyder, Ted" userId="4e9d7685-2c20-44e7-8ab0-59f978f40079" providerId="ADAL" clId="{0F1A920A-F1E2-4F4F-8017-5320CB393E31}" dt="2025-10-30T17:59:56.480" v="31" actId="403"/>
        <pc:sldMkLst>
          <pc:docMk/>
          <pc:sldMk cId="0" sldId="289"/>
        </pc:sldMkLst>
        <pc:spChg chg="mod">
          <ac:chgData name="Snyder, Ted" userId="4e9d7685-2c20-44e7-8ab0-59f978f40079" providerId="ADAL" clId="{0F1A920A-F1E2-4F4F-8017-5320CB393E31}" dt="2025-10-30T17:59:56.480" v="31" actId="403"/>
          <ac:spMkLst>
            <pc:docMk/>
            <pc:sldMk cId="0" sldId="289"/>
            <ac:spMk id="190" creationId="{00000000-0000-0000-0000-000000000000}"/>
          </ac:spMkLst>
        </pc:spChg>
        <pc:spChg chg="mod">
          <ac:chgData name="Snyder, Ted" userId="4e9d7685-2c20-44e7-8ab0-59f978f40079" providerId="ADAL" clId="{0F1A920A-F1E2-4F4F-8017-5320CB393E31}" dt="2025-10-30T17:59:56.480" v="31" actId="403"/>
          <ac:spMkLst>
            <pc:docMk/>
            <pc:sldMk cId="0" sldId="289"/>
            <ac:spMk id="191" creationId="{00000000-0000-0000-0000-000000000000}"/>
          </ac:spMkLst>
        </pc:spChg>
      </pc:sldChg>
      <pc:sldChg chg="modSp add mod">
        <pc:chgData name="Snyder, Ted" userId="4e9d7685-2c20-44e7-8ab0-59f978f40079" providerId="ADAL" clId="{0F1A920A-F1E2-4F4F-8017-5320CB393E31}" dt="2025-10-30T18:01:57.090" v="60" actId="1037"/>
        <pc:sldMkLst>
          <pc:docMk/>
          <pc:sldMk cId="0" sldId="290"/>
        </pc:sldMkLst>
        <pc:spChg chg="mod">
          <ac:chgData name="Snyder, Ted" userId="4e9d7685-2c20-44e7-8ab0-59f978f40079" providerId="ADAL" clId="{0F1A920A-F1E2-4F4F-8017-5320CB393E31}" dt="2025-10-30T18:01:17.373" v="33" actId="403"/>
          <ac:spMkLst>
            <pc:docMk/>
            <pc:sldMk cId="0" sldId="290"/>
            <ac:spMk id="196" creationId="{00000000-0000-0000-0000-000000000000}"/>
          </ac:spMkLst>
        </pc:spChg>
        <pc:spChg chg="mod">
          <ac:chgData name="Snyder, Ted" userId="4e9d7685-2c20-44e7-8ab0-59f978f40079" providerId="ADAL" clId="{0F1A920A-F1E2-4F4F-8017-5320CB393E31}" dt="2025-10-30T18:01:40.793" v="38" actId="403"/>
          <ac:spMkLst>
            <pc:docMk/>
            <pc:sldMk cId="0" sldId="290"/>
            <ac:spMk id="197" creationId="{00000000-0000-0000-0000-000000000000}"/>
          </ac:spMkLst>
        </pc:spChg>
        <pc:spChg chg="mod">
          <ac:chgData name="Snyder, Ted" userId="4e9d7685-2c20-44e7-8ab0-59f978f40079" providerId="ADAL" clId="{0F1A920A-F1E2-4F4F-8017-5320CB393E31}" dt="2025-10-30T18:01:57.090" v="60" actId="1037"/>
          <ac:spMkLst>
            <pc:docMk/>
            <pc:sldMk cId="0" sldId="290"/>
            <ac:spMk id="200" creationId="{00000000-0000-0000-0000-000000000000}"/>
          </ac:spMkLst>
        </pc:spChg>
        <pc:spChg chg="mod">
          <ac:chgData name="Snyder, Ted" userId="4e9d7685-2c20-44e7-8ab0-59f978f40079" providerId="ADAL" clId="{0F1A920A-F1E2-4F4F-8017-5320CB393E31}" dt="2025-10-30T18:01:57.090" v="60" actId="1037"/>
          <ac:spMkLst>
            <pc:docMk/>
            <pc:sldMk cId="0" sldId="290"/>
            <ac:spMk id="202" creationId="{00000000-0000-0000-0000-000000000000}"/>
          </ac:spMkLst>
        </pc:spChg>
        <pc:spChg chg="mod">
          <ac:chgData name="Snyder, Ted" userId="4e9d7685-2c20-44e7-8ab0-59f978f40079" providerId="ADAL" clId="{0F1A920A-F1E2-4F4F-8017-5320CB393E31}" dt="2025-10-30T18:01:57.090" v="60" actId="1037"/>
          <ac:spMkLst>
            <pc:docMk/>
            <pc:sldMk cId="0" sldId="290"/>
            <ac:spMk id="204" creationId="{00000000-0000-0000-0000-000000000000}"/>
          </ac:spMkLst>
        </pc:spChg>
        <pc:picChg chg="mod">
          <ac:chgData name="Snyder, Ted" userId="4e9d7685-2c20-44e7-8ab0-59f978f40079" providerId="ADAL" clId="{0F1A920A-F1E2-4F4F-8017-5320CB393E31}" dt="2025-10-30T18:01:27.870" v="35" actId="1076"/>
          <ac:picMkLst>
            <pc:docMk/>
            <pc:sldMk cId="0" sldId="290"/>
            <ac:picMk id="201" creationId="{00000000-0000-0000-0000-000000000000}"/>
          </ac:picMkLst>
        </pc:picChg>
      </pc:sldChg>
      <pc:sldChg chg="modSp add mod">
        <pc:chgData name="Snyder, Ted" userId="4e9d7685-2c20-44e7-8ab0-59f978f40079" providerId="ADAL" clId="{0F1A920A-F1E2-4F4F-8017-5320CB393E31}" dt="2025-10-30T18:02:04.227" v="63" actId="403"/>
        <pc:sldMkLst>
          <pc:docMk/>
          <pc:sldMk cId="0" sldId="291"/>
        </pc:sldMkLst>
        <pc:spChg chg="mod">
          <ac:chgData name="Snyder, Ted" userId="4e9d7685-2c20-44e7-8ab0-59f978f40079" providerId="ADAL" clId="{0F1A920A-F1E2-4F4F-8017-5320CB393E31}" dt="2025-10-30T18:02:04.227" v="63" actId="403"/>
          <ac:spMkLst>
            <pc:docMk/>
            <pc:sldMk cId="0" sldId="291"/>
            <ac:spMk id="211" creationId="{00000000-0000-0000-0000-000000000000}"/>
          </ac:spMkLst>
        </pc:spChg>
        <pc:spChg chg="mod">
          <ac:chgData name="Snyder, Ted" userId="4e9d7685-2c20-44e7-8ab0-59f978f40079" providerId="ADAL" clId="{0F1A920A-F1E2-4F4F-8017-5320CB393E31}" dt="2025-10-30T18:02:04.227" v="63" actId="403"/>
          <ac:spMkLst>
            <pc:docMk/>
            <pc:sldMk cId="0" sldId="291"/>
            <ac:spMk id="2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246c9705f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246c9705f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246c9705f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246c9705f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573F866A-34AD-3762-72F2-34107FAA2463}"/>
            </a:ext>
          </a:extLst>
        </p:cNvPr>
        <p:cNvGrpSpPr/>
        <p:nvPr/>
      </p:nvGrpSpPr>
      <p:grpSpPr>
        <a:xfrm>
          <a:off x="0" y="0"/>
          <a:ext cx="0" cy="0"/>
          <a:chOff x="0" y="0"/>
          <a:chExt cx="0" cy="0"/>
        </a:xfrm>
      </p:grpSpPr>
      <p:sp>
        <p:nvSpPr>
          <p:cNvPr id="145" name="Google Shape;145;g3246c9705f9_0_79:notes">
            <a:extLst>
              <a:ext uri="{FF2B5EF4-FFF2-40B4-BE49-F238E27FC236}">
                <a16:creationId xmlns:a16="http://schemas.microsoft.com/office/drawing/2014/main" id="{6992DC68-FEA9-9557-B0D3-32DBD39FD4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246c9705f9_0_79:notes">
            <a:extLst>
              <a:ext uri="{FF2B5EF4-FFF2-40B4-BE49-F238E27FC236}">
                <a16:creationId xmlns:a16="http://schemas.microsoft.com/office/drawing/2014/main" id="{651C41D5-BD1B-F187-2A1C-01A0510A71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0584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246c9705f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246c9705f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22C9CA2E-7981-436A-9057-1682B6835D55}"/>
            </a:ext>
          </a:extLst>
        </p:cNvPr>
        <p:cNvGrpSpPr/>
        <p:nvPr/>
      </p:nvGrpSpPr>
      <p:grpSpPr>
        <a:xfrm>
          <a:off x="0" y="0"/>
          <a:ext cx="0" cy="0"/>
          <a:chOff x="0" y="0"/>
          <a:chExt cx="0" cy="0"/>
        </a:xfrm>
      </p:grpSpPr>
      <p:sp>
        <p:nvSpPr>
          <p:cNvPr id="145" name="Google Shape;145;g3246c9705f9_0_79:notes">
            <a:extLst>
              <a:ext uri="{FF2B5EF4-FFF2-40B4-BE49-F238E27FC236}">
                <a16:creationId xmlns:a16="http://schemas.microsoft.com/office/drawing/2014/main" id="{2E7E4231-2225-B8A6-4C88-F8F428FC12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246c9705f9_0_79:notes">
            <a:extLst>
              <a:ext uri="{FF2B5EF4-FFF2-40B4-BE49-F238E27FC236}">
                <a16:creationId xmlns:a16="http://schemas.microsoft.com/office/drawing/2014/main" id="{0DD6D2AE-6F0D-B7B7-8539-A1F38EB7D3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62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246c9705f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246c9705f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46c9705f9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246c9705f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246c9705f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246c9705f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899DA3C0-D7AC-CD2D-8A36-4A8A8D1A4DDB}"/>
            </a:ext>
          </a:extLst>
        </p:cNvPr>
        <p:cNvGrpSpPr/>
        <p:nvPr/>
      </p:nvGrpSpPr>
      <p:grpSpPr>
        <a:xfrm>
          <a:off x="0" y="0"/>
          <a:ext cx="0" cy="0"/>
          <a:chOff x="0" y="0"/>
          <a:chExt cx="0" cy="0"/>
        </a:xfrm>
      </p:grpSpPr>
      <p:sp>
        <p:nvSpPr>
          <p:cNvPr id="167" name="Google Shape;167;g3246c9705f9_0_100:notes">
            <a:extLst>
              <a:ext uri="{FF2B5EF4-FFF2-40B4-BE49-F238E27FC236}">
                <a16:creationId xmlns:a16="http://schemas.microsoft.com/office/drawing/2014/main" id="{6B5A96AD-D531-4BBA-F7F4-C1E6E29AED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246c9705f9_0_100:notes">
            <a:extLst>
              <a:ext uri="{FF2B5EF4-FFF2-40B4-BE49-F238E27FC236}">
                <a16:creationId xmlns:a16="http://schemas.microsoft.com/office/drawing/2014/main" id="{5176C3E1-B9C7-4392-2B8B-8AC85751C1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39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B85F55E2-BEA4-D467-F2F4-EDE1DA87D7D9}"/>
            </a:ext>
          </a:extLst>
        </p:cNvPr>
        <p:cNvGrpSpPr/>
        <p:nvPr/>
      </p:nvGrpSpPr>
      <p:grpSpPr>
        <a:xfrm>
          <a:off x="0" y="0"/>
          <a:ext cx="0" cy="0"/>
          <a:chOff x="0" y="0"/>
          <a:chExt cx="0" cy="0"/>
        </a:xfrm>
      </p:grpSpPr>
      <p:sp>
        <p:nvSpPr>
          <p:cNvPr id="167" name="Google Shape;167;g3246c9705f9_0_100:notes">
            <a:extLst>
              <a:ext uri="{FF2B5EF4-FFF2-40B4-BE49-F238E27FC236}">
                <a16:creationId xmlns:a16="http://schemas.microsoft.com/office/drawing/2014/main" id="{AB591F6B-F9E3-5B69-EBC3-3025BF871D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246c9705f9_0_100:notes">
            <a:extLst>
              <a:ext uri="{FF2B5EF4-FFF2-40B4-BE49-F238E27FC236}">
                <a16:creationId xmlns:a16="http://schemas.microsoft.com/office/drawing/2014/main" id="{51C21A76-1CE5-8A18-9419-5CFF00CBE8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818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246c9705f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246c9705f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246c9705f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246c9705f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246c9705f9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246c9705f9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684c36c1c1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684c36c1c1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684c36c1c1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684c36c1c1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684c36c1c1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684c36c1c1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68e964b7e9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68e964b7e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684c36c1c1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684c36c1c1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68e964b7e9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68e964b7e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68e964b7e9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68e964b7e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cd011a76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cd011a76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246c9705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6c9705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246c9705f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246c9705f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246c9705f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246c9705f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246c9705f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246c9705f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246c9705f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246c9705f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246c9705f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246c9705f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246c9705f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246c9705f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10/28/2025</a:t>
            </a:fld>
            <a:endParaRPr lang="en-US" dirty="0"/>
          </a:p>
        </p:txBody>
      </p:sp>
      <p:sp>
        <p:nvSpPr>
          <p:cNvPr id="5" name="Footer Placeholder 4"/>
          <p:cNvSpPr>
            <a:spLocks noGrp="1"/>
          </p:cNvSpPr>
          <p:nvPr>
            <p:ph type="ftr" sz="quarter" idx="11"/>
          </p:nvPr>
        </p:nvSpPr>
        <p:spPr>
          <a:xfrm>
            <a:off x="1812376" y="246981"/>
            <a:ext cx="3730436" cy="231901"/>
          </a:xfrm>
        </p:spPr>
        <p:txBody>
          <a:bodyPr/>
          <a:lstStyle/>
          <a:p>
            <a:endParaRPr lang="en-US" dirty="0"/>
          </a:p>
        </p:txBody>
      </p:sp>
      <p:sp>
        <p:nvSpPr>
          <p:cNvPr id="6" name="Slide Number Placeholder 5"/>
          <p:cNvSpPr>
            <a:spLocks noGrp="1"/>
          </p:cNvSpPr>
          <p:nvPr>
            <p:ph type="sldNum" sz="quarter" idx="12"/>
          </p:nvPr>
        </p:nvSpPr>
        <p:spPr>
          <a:xfrm>
            <a:off x="1078249" y="599230"/>
            <a:ext cx="608264" cy="377684"/>
          </a:xfrm>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035113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114711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84667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1727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09678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347798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820875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2"/>
            <a:ext cx="3483864"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288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742941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9146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546374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48A87A34-81AB-432B-8DAE-1953F412C126}" type="datetimeFigureOut">
              <a:rPr lang="en-US" dirty="0"/>
              <a:pPr/>
              <a:t>10/28/2025</a:t>
            </a:fld>
            <a:endParaRPr lang="en-US" dirty="0"/>
          </a:p>
        </p:txBody>
      </p:sp>
      <p:sp>
        <p:nvSpPr>
          <p:cNvPr id="6" name="Footer Placeholder 5"/>
          <p:cNvSpPr>
            <a:spLocks noGrp="1"/>
          </p:cNvSpPr>
          <p:nvPr>
            <p:ph type="ftr" sz="quarter" idx="11"/>
          </p:nvPr>
        </p:nvSpPr>
        <p:spPr>
          <a:xfrm>
            <a:off x="1085537" y="238981"/>
            <a:ext cx="4155753" cy="240698"/>
          </a:xfrm>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15962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dirty="0"/>
              <a:pPr/>
              <a:t>10/28/2025</a:t>
            </a:fld>
            <a:endParaRPr lang="en-US" dirty="0"/>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995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Ant Evolution &amp; Ecology Project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9" name="Google Shape;119;p22"/>
          <p:cNvPicPr preferRelativeResize="0"/>
          <p:nvPr/>
        </p:nvPicPr>
        <p:blipFill rotWithShape="1">
          <a:blip r:embed="rId3">
            <a:alphaModFix/>
          </a:blip>
          <a:srcRect l="5374"/>
          <a:stretch/>
        </p:blipFill>
        <p:spPr>
          <a:xfrm>
            <a:off x="2627075" y="1695025"/>
            <a:ext cx="4077699" cy="2824024"/>
          </a:xfrm>
          <a:prstGeom prst="rect">
            <a:avLst/>
          </a:prstGeom>
          <a:noFill/>
          <a:ln>
            <a:noFill/>
          </a:ln>
        </p:spPr>
      </p:pic>
      <p:sp>
        <p:nvSpPr>
          <p:cNvPr id="117" name="Google Shape;117;p22"/>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There are certain traits that are common to ants </a:t>
            </a:r>
            <a:endParaRPr dirty="0"/>
          </a:p>
          <a:p>
            <a:pPr marL="0" lvl="0" indent="0" algn="l" rtl="0">
              <a:spcBef>
                <a:spcPts val="0"/>
              </a:spcBef>
              <a:spcAft>
                <a:spcPts val="0"/>
              </a:spcAft>
              <a:buNone/>
            </a:pPr>
            <a:r>
              <a:rPr lang="en" dirty="0"/>
              <a:t>and let us identify them. </a:t>
            </a:r>
            <a:endParaRPr dirty="0"/>
          </a:p>
        </p:txBody>
      </p:sp>
      <p:sp>
        <p:nvSpPr>
          <p:cNvPr id="118" name="Google Shape;118;p22"/>
          <p:cNvSpPr txBox="1">
            <a:spLocks noGrp="1"/>
          </p:cNvSpPr>
          <p:nvPr>
            <p:ph type="body" idx="1"/>
          </p:nvPr>
        </p:nvSpPr>
        <p:spPr>
          <a:xfrm>
            <a:off x="474802" y="2779675"/>
            <a:ext cx="1944300" cy="1122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400" dirty="0"/>
              <a:t>Pinched “waist” with 1-2 bumps or nodes</a:t>
            </a:r>
            <a:endParaRPr sz="2400" dirty="0"/>
          </a:p>
        </p:txBody>
      </p:sp>
      <p:sp>
        <p:nvSpPr>
          <p:cNvPr id="120" name="Google Shape;120;p22"/>
          <p:cNvSpPr txBox="1">
            <a:spLocks noGrp="1"/>
          </p:cNvSpPr>
          <p:nvPr>
            <p:ph type="body" idx="4294967295"/>
          </p:nvPr>
        </p:nvSpPr>
        <p:spPr>
          <a:xfrm>
            <a:off x="5676181" y="1613810"/>
            <a:ext cx="3290212" cy="1122362"/>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sz="1800" dirty="0"/>
              <a:t>No wings on workers, queens after mating. Reproductive stages are winged before mating.</a:t>
            </a:r>
            <a:endParaRPr sz="1800" dirty="0"/>
          </a:p>
        </p:txBody>
      </p:sp>
      <p:sp>
        <p:nvSpPr>
          <p:cNvPr id="121" name="Google Shape;121;p22"/>
          <p:cNvSpPr txBox="1">
            <a:spLocks noGrp="1"/>
          </p:cNvSpPr>
          <p:nvPr>
            <p:ph type="body" idx="4294967295"/>
          </p:nvPr>
        </p:nvSpPr>
        <p:spPr>
          <a:xfrm>
            <a:off x="6515103" y="3785506"/>
            <a:ext cx="2514600" cy="1122363"/>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dirty="0"/>
              <a:t>Elbowed antennae</a:t>
            </a:r>
            <a:endParaRPr sz="2400" dirty="0"/>
          </a:p>
        </p:txBody>
      </p:sp>
      <p:sp>
        <p:nvSpPr>
          <p:cNvPr id="122" name="Google Shape;122;p22"/>
          <p:cNvSpPr/>
          <p:nvPr/>
        </p:nvSpPr>
        <p:spPr>
          <a:xfrm>
            <a:off x="3401700" y="1917125"/>
            <a:ext cx="1040400" cy="74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3" name="Google Shape;123;p22"/>
          <p:cNvCxnSpPr>
            <a:endCxn id="122" idx="3"/>
          </p:cNvCxnSpPr>
          <p:nvPr/>
        </p:nvCxnSpPr>
        <p:spPr>
          <a:xfrm rot="10800000" flipH="1">
            <a:off x="2010563" y="2555754"/>
            <a:ext cx="1543500" cy="799200"/>
          </a:xfrm>
          <a:prstGeom prst="straightConnector1">
            <a:avLst/>
          </a:prstGeom>
          <a:noFill/>
          <a:ln w="38100" cap="flat" cmpd="sng">
            <a:solidFill>
              <a:srgbClr val="FF0000"/>
            </a:solidFill>
            <a:prstDash val="solid"/>
            <a:round/>
            <a:headEnd type="none" w="med" len="med"/>
            <a:tailEnd type="triangle" w="med" len="med"/>
          </a:ln>
        </p:spPr>
      </p:cxnSp>
      <p:cxnSp>
        <p:nvCxnSpPr>
          <p:cNvPr id="124" name="Google Shape;124;p22"/>
          <p:cNvCxnSpPr/>
          <p:nvPr/>
        </p:nvCxnSpPr>
        <p:spPr>
          <a:xfrm rot="10800000">
            <a:off x="5575913" y="3636004"/>
            <a:ext cx="865500" cy="4446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Some traits are common to all insects, including ants.</a:t>
            </a:r>
            <a:endParaRPr/>
          </a:p>
        </p:txBody>
      </p:sp>
      <p:sp>
        <p:nvSpPr>
          <p:cNvPr id="130" name="Google Shape;130;p23"/>
          <p:cNvSpPr txBox="1">
            <a:spLocks noGrp="1"/>
          </p:cNvSpPr>
          <p:nvPr>
            <p:ph type="body" idx="1"/>
          </p:nvPr>
        </p:nvSpPr>
        <p:spPr>
          <a:xfrm>
            <a:off x="1872380" y="952413"/>
            <a:ext cx="6047400" cy="1122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000" dirty="0"/>
              <a:t>Three body parts: abdomen, thorax, head</a:t>
            </a:r>
            <a:endParaRPr sz="2000" dirty="0"/>
          </a:p>
        </p:txBody>
      </p:sp>
      <p:sp>
        <p:nvSpPr>
          <p:cNvPr id="133" name="Google Shape;133;p23"/>
          <p:cNvSpPr txBox="1">
            <a:spLocks noGrp="1"/>
          </p:cNvSpPr>
          <p:nvPr>
            <p:ph type="body" idx="4294967295"/>
          </p:nvPr>
        </p:nvSpPr>
        <p:spPr>
          <a:xfrm>
            <a:off x="6835656" y="3431538"/>
            <a:ext cx="1944687" cy="1122363"/>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800" dirty="0"/>
              <a:t>Two antennae</a:t>
            </a:r>
            <a:endParaRPr sz="1800" dirty="0"/>
          </a:p>
        </p:txBody>
      </p:sp>
      <p:sp>
        <p:nvSpPr>
          <p:cNvPr id="141" name="Google Shape;141;p23"/>
          <p:cNvSpPr txBox="1">
            <a:spLocks noGrp="1"/>
          </p:cNvSpPr>
          <p:nvPr>
            <p:ph type="body" idx="4294967295"/>
          </p:nvPr>
        </p:nvSpPr>
        <p:spPr>
          <a:xfrm>
            <a:off x="102640" y="1695025"/>
            <a:ext cx="2393553" cy="28240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Exoskeleton: skeleton is on the outside of the body</a:t>
            </a:r>
            <a:endParaRPr sz="2000" dirty="0"/>
          </a:p>
          <a:p>
            <a:pPr marL="0" lvl="0" indent="0" algn="l" rtl="0">
              <a:spcBef>
                <a:spcPts val="1200"/>
              </a:spcBef>
              <a:spcAft>
                <a:spcPts val="1200"/>
              </a:spcAft>
              <a:buNone/>
            </a:pPr>
            <a:r>
              <a:rPr lang="en" sz="2000" dirty="0"/>
              <a:t>Ventral nerve cord: their “spinal cord” is on their underside</a:t>
            </a:r>
            <a:endParaRPr sz="2000" dirty="0"/>
          </a:p>
        </p:txBody>
      </p:sp>
      <p:sp>
        <p:nvSpPr>
          <p:cNvPr id="142" name="Google Shape;142;p23"/>
          <p:cNvSpPr txBox="1">
            <a:spLocks noGrp="1"/>
          </p:cNvSpPr>
          <p:nvPr>
            <p:ph type="body" idx="4294967295"/>
          </p:nvPr>
        </p:nvSpPr>
        <p:spPr>
          <a:xfrm>
            <a:off x="7027961" y="1930526"/>
            <a:ext cx="1473200" cy="1122363"/>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dirty="0"/>
              <a:t>Two compound eyes</a:t>
            </a:r>
            <a:endParaRPr sz="1800" dirty="0"/>
          </a:p>
        </p:txBody>
      </p:sp>
      <p:pic>
        <p:nvPicPr>
          <p:cNvPr id="131" name="Google Shape;131;p23"/>
          <p:cNvPicPr preferRelativeResize="0"/>
          <p:nvPr/>
        </p:nvPicPr>
        <p:blipFill rotWithShape="1">
          <a:blip r:embed="rId3">
            <a:alphaModFix/>
          </a:blip>
          <a:srcRect l="5374"/>
          <a:stretch/>
        </p:blipFill>
        <p:spPr>
          <a:xfrm>
            <a:off x="2627075" y="1695025"/>
            <a:ext cx="4077699" cy="2824024"/>
          </a:xfrm>
          <a:prstGeom prst="rect">
            <a:avLst/>
          </a:prstGeom>
          <a:noFill/>
          <a:ln>
            <a:noFill/>
          </a:ln>
        </p:spPr>
      </p:pic>
      <p:sp>
        <p:nvSpPr>
          <p:cNvPr id="134" name="Google Shape;134;p23"/>
          <p:cNvSpPr/>
          <p:nvPr/>
        </p:nvSpPr>
        <p:spPr>
          <a:xfrm>
            <a:off x="2627075" y="1998950"/>
            <a:ext cx="1721400" cy="74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5" name="Google Shape;135;p23"/>
          <p:cNvCxnSpPr/>
          <p:nvPr/>
        </p:nvCxnSpPr>
        <p:spPr>
          <a:xfrm flipH="1">
            <a:off x="3487625" y="1385025"/>
            <a:ext cx="475200" cy="537600"/>
          </a:xfrm>
          <a:prstGeom prst="straightConnector1">
            <a:avLst/>
          </a:prstGeom>
          <a:noFill/>
          <a:ln w="38100" cap="flat" cmpd="sng">
            <a:solidFill>
              <a:srgbClr val="FF0000"/>
            </a:solidFill>
            <a:prstDash val="solid"/>
            <a:round/>
            <a:headEnd type="none" w="med" len="med"/>
            <a:tailEnd type="triangle" w="med" len="med"/>
          </a:ln>
        </p:spPr>
      </p:cxnSp>
      <p:cxnSp>
        <p:nvCxnSpPr>
          <p:cNvPr id="136" name="Google Shape;136;p23"/>
          <p:cNvCxnSpPr>
            <a:cxnSpLocks/>
          </p:cNvCxnSpPr>
          <p:nvPr/>
        </p:nvCxnSpPr>
        <p:spPr>
          <a:xfrm flipH="1">
            <a:off x="5856886" y="3792438"/>
            <a:ext cx="978770" cy="265212"/>
          </a:xfrm>
          <a:prstGeom prst="straightConnector1">
            <a:avLst/>
          </a:prstGeom>
          <a:noFill/>
          <a:ln w="38100" cap="flat" cmpd="sng">
            <a:solidFill>
              <a:srgbClr val="FF0000"/>
            </a:solidFill>
            <a:prstDash val="solid"/>
            <a:round/>
            <a:headEnd type="none" w="med" len="med"/>
            <a:tailEnd type="triangle" w="med" len="med"/>
          </a:ln>
        </p:spPr>
      </p:cxnSp>
      <p:sp>
        <p:nvSpPr>
          <p:cNvPr id="137" name="Google Shape;137;p23"/>
          <p:cNvSpPr/>
          <p:nvPr/>
        </p:nvSpPr>
        <p:spPr>
          <a:xfrm>
            <a:off x="4825175" y="2346600"/>
            <a:ext cx="1113300" cy="1207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23"/>
          <p:cNvSpPr/>
          <p:nvPr/>
        </p:nvSpPr>
        <p:spPr>
          <a:xfrm>
            <a:off x="4149875" y="2413725"/>
            <a:ext cx="731100" cy="661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9" name="Google Shape;139;p23"/>
          <p:cNvCxnSpPr>
            <a:endCxn id="137" idx="7"/>
          </p:cNvCxnSpPr>
          <p:nvPr/>
        </p:nvCxnSpPr>
        <p:spPr>
          <a:xfrm flipH="1">
            <a:off x="5775436" y="1384890"/>
            <a:ext cx="162900" cy="1138500"/>
          </a:xfrm>
          <a:prstGeom prst="straightConnector1">
            <a:avLst/>
          </a:prstGeom>
          <a:noFill/>
          <a:ln w="38100" cap="flat" cmpd="sng">
            <a:solidFill>
              <a:srgbClr val="FF0000"/>
            </a:solidFill>
            <a:prstDash val="solid"/>
            <a:round/>
            <a:headEnd type="none" w="med" len="med"/>
            <a:tailEnd type="triangle" w="med" len="med"/>
          </a:ln>
        </p:spPr>
      </p:cxnSp>
      <p:cxnSp>
        <p:nvCxnSpPr>
          <p:cNvPr id="140" name="Google Shape;140;p23"/>
          <p:cNvCxnSpPr/>
          <p:nvPr/>
        </p:nvCxnSpPr>
        <p:spPr>
          <a:xfrm flipH="1">
            <a:off x="4746136" y="1384890"/>
            <a:ext cx="354000" cy="847800"/>
          </a:xfrm>
          <a:prstGeom prst="straightConnector1">
            <a:avLst/>
          </a:prstGeom>
          <a:noFill/>
          <a:ln w="38100" cap="flat" cmpd="sng">
            <a:solidFill>
              <a:srgbClr val="FF0000"/>
            </a:solidFill>
            <a:prstDash val="solid"/>
            <a:round/>
            <a:headEnd type="none" w="med" len="med"/>
            <a:tailEnd type="triangle" w="med" len="med"/>
          </a:ln>
        </p:spPr>
      </p:cxnSp>
      <p:cxnSp>
        <p:nvCxnSpPr>
          <p:cNvPr id="143" name="Google Shape;143;p23"/>
          <p:cNvCxnSpPr>
            <a:cxnSpLocks/>
          </p:cNvCxnSpPr>
          <p:nvPr/>
        </p:nvCxnSpPr>
        <p:spPr>
          <a:xfrm flipH="1">
            <a:off x="5297861" y="2413174"/>
            <a:ext cx="1730100" cy="489600"/>
          </a:xfrm>
          <a:prstGeom prst="straightConnector1">
            <a:avLst/>
          </a:prstGeom>
          <a:noFill/>
          <a:ln w="38100" cap="flat" cmpd="sng">
            <a:solidFill>
              <a:srgbClr val="FF0000"/>
            </a:solidFill>
            <a:prstDash val="solid"/>
            <a:round/>
            <a:headEnd type="none" w="med" len="med"/>
            <a:tailEnd type="triangle" w="med" len="med"/>
          </a:ln>
        </p:spPr>
      </p:cxnSp>
      <p:sp>
        <p:nvSpPr>
          <p:cNvPr id="132" name="Google Shape;132;p23"/>
          <p:cNvSpPr txBox="1">
            <a:spLocks noGrp="1"/>
          </p:cNvSpPr>
          <p:nvPr>
            <p:ph type="body" idx="4294967295"/>
          </p:nvPr>
        </p:nvSpPr>
        <p:spPr>
          <a:xfrm>
            <a:off x="3886200" y="3992720"/>
            <a:ext cx="1185863" cy="444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dirty="0"/>
              <a:t>Six legs</a:t>
            </a:r>
            <a:endParaRPr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6F050ACE-228C-BACF-5420-74759826C993}"/>
            </a:ext>
          </a:extLst>
        </p:cNvPr>
        <p:cNvGrpSpPr/>
        <p:nvPr/>
      </p:nvGrpSpPr>
      <p:grpSpPr>
        <a:xfrm>
          <a:off x="0" y="0"/>
          <a:ext cx="0" cy="0"/>
          <a:chOff x="0" y="0"/>
          <a:chExt cx="0" cy="0"/>
        </a:xfrm>
      </p:grpSpPr>
      <p:sp>
        <p:nvSpPr>
          <p:cNvPr id="148" name="Google Shape;148;p24">
            <a:extLst>
              <a:ext uri="{FF2B5EF4-FFF2-40B4-BE49-F238E27FC236}">
                <a16:creationId xmlns:a16="http://schemas.microsoft.com/office/drawing/2014/main" id="{5BBC7DE5-DCBB-9191-E7CD-7E9A00B6DF35}"/>
              </a:ext>
            </a:extLst>
          </p:cNvPr>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49" name="Google Shape;149;p24">
            <a:extLst>
              <a:ext uri="{FF2B5EF4-FFF2-40B4-BE49-F238E27FC236}">
                <a16:creationId xmlns:a16="http://schemas.microsoft.com/office/drawing/2014/main" id="{94DE83E5-96E6-E619-667E-CD8D78E95637}"/>
              </a:ext>
            </a:extLst>
          </p:cNvPr>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t>Let’s look at photos from earlier again.</a:t>
            </a:r>
            <a:endParaRPr sz="2500"/>
          </a:p>
          <a:p>
            <a:pPr marL="0" lvl="0" indent="0" algn="l" rtl="0">
              <a:spcBef>
                <a:spcPts val="1200"/>
              </a:spcBef>
              <a:spcAft>
                <a:spcPts val="1200"/>
              </a:spcAft>
              <a:buNone/>
            </a:pPr>
            <a:r>
              <a:rPr lang="en" sz="2500"/>
              <a:t>How can you tell that this is not an ant?</a:t>
            </a:r>
            <a:endParaRPr sz="2500"/>
          </a:p>
        </p:txBody>
      </p:sp>
      <p:pic>
        <p:nvPicPr>
          <p:cNvPr id="2" name="Google Shape;94;p19">
            <a:extLst>
              <a:ext uri="{FF2B5EF4-FFF2-40B4-BE49-F238E27FC236}">
                <a16:creationId xmlns:a16="http://schemas.microsoft.com/office/drawing/2014/main" id="{2542E9A8-8E34-8284-315C-284312EA5980}"/>
              </a:ext>
            </a:extLst>
          </p:cNvPr>
          <p:cNvPicPr preferRelativeResize="0"/>
          <p:nvPr/>
        </p:nvPicPr>
        <p:blipFill rotWithShape="1">
          <a:blip r:embed="rId3">
            <a:alphaModFix/>
          </a:blip>
          <a:srcRect l="7645" t="37776" r="36989" b="1547"/>
          <a:stretch/>
        </p:blipFill>
        <p:spPr>
          <a:xfrm>
            <a:off x="4563734" y="942403"/>
            <a:ext cx="4268566" cy="3542000"/>
          </a:xfrm>
          <a:prstGeom prst="rect">
            <a:avLst/>
          </a:prstGeom>
          <a:noFill/>
          <a:ln>
            <a:noFill/>
          </a:ln>
        </p:spPr>
      </p:pic>
      <p:sp>
        <p:nvSpPr>
          <p:cNvPr id="3" name="Google Shape;96;p19">
            <a:extLst>
              <a:ext uri="{FF2B5EF4-FFF2-40B4-BE49-F238E27FC236}">
                <a16:creationId xmlns:a16="http://schemas.microsoft.com/office/drawing/2014/main" id="{988B0B27-F726-C052-3FE2-4A6F6078388B}"/>
              </a:ext>
            </a:extLst>
          </p:cNvPr>
          <p:cNvSpPr/>
          <p:nvPr/>
        </p:nvSpPr>
        <p:spPr>
          <a:xfrm>
            <a:off x="7999517" y="936085"/>
            <a:ext cx="654600" cy="923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2425426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49" name="Google Shape;149;p24"/>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2500" dirty="0"/>
              <a:t>Let’s look at photos from earlier again.</a:t>
            </a:r>
            <a:endParaRPr sz="2500" dirty="0"/>
          </a:p>
          <a:p>
            <a:pPr marL="0" lvl="0" indent="0" algn="l" rtl="0">
              <a:spcBef>
                <a:spcPts val="1200"/>
              </a:spcBef>
              <a:spcAft>
                <a:spcPts val="1200"/>
              </a:spcAft>
              <a:buNone/>
            </a:pPr>
            <a:r>
              <a:rPr lang="en" sz="2500" dirty="0"/>
              <a:t>How can you tell that this is not an ant?</a:t>
            </a:r>
          </a:p>
          <a:p>
            <a:pPr marL="0" lvl="0" indent="0" algn="l" rtl="0">
              <a:spcBef>
                <a:spcPts val="1200"/>
              </a:spcBef>
              <a:spcAft>
                <a:spcPts val="1200"/>
              </a:spcAft>
              <a:buNone/>
            </a:pPr>
            <a:r>
              <a:rPr lang="en" sz="2500" dirty="0"/>
              <a:t>Answer: Antennae not elbowed. No pinched waist (the pinched area is too far up the body)</a:t>
            </a:r>
            <a:endParaRPr sz="2500" dirty="0"/>
          </a:p>
        </p:txBody>
      </p:sp>
      <p:pic>
        <p:nvPicPr>
          <p:cNvPr id="2" name="Google Shape;94;p19">
            <a:extLst>
              <a:ext uri="{FF2B5EF4-FFF2-40B4-BE49-F238E27FC236}">
                <a16:creationId xmlns:a16="http://schemas.microsoft.com/office/drawing/2014/main" id="{AB705809-5F34-D0F3-2B49-EDDEF16D1DE9}"/>
              </a:ext>
            </a:extLst>
          </p:cNvPr>
          <p:cNvPicPr preferRelativeResize="0"/>
          <p:nvPr/>
        </p:nvPicPr>
        <p:blipFill rotWithShape="1">
          <a:blip r:embed="rId3">
            <a:alphaModFix/>
          </a:blip>
          <a:srcRect l="7645" t="37776" r="36989" b="1547"/>
          <a:stretch/>
        </p:blipFill>
        <p:spPr>
          <a:xfrm>
            <a:off x="4563734" y="942403"/>
            <a:ext cx="4268566" cy="3542000"/>
          </a:xfrm>
          <a:prstGeom prst="rect">
            <a:avLst/>
          </a:prstGeom>
          <a:noFill/>
          <a:ln>
            <a:noFill/>
          </a:ln>
        </p:spPr>
      </p:pic>
      <p:sp>
        <p:nvSpPr>
          <p:cNvPr id="3" name="Google Shape;96;p19">
            <a:extLst>
              <a:ext uri="{FF2B5EF4-FFF2-40B4-BE49-F238E27FC236}">
                <a16:creationId xmlns:a16="http://schemas.microsoft.com/office/drawing/2014/main" id="{B2393909-10B2-3207-CC4E-8ABC112958CD}"/>
              </a:ext>
            </a:extLst>
          </p:cNvPr>
          <p:cNvSpPr/>
          <p:nvPr/>
        </p:nvSpPr>
        <p:spPr>
          <a:xfrm>
            <a:off x="7999517" y="936085"/>
            <a:ext cx="654600" cy="923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Google Shape;158;p25">
            <a:extLst>
              <a:ext uri="{FF2B5EF4-FFF2-40B4-BE49-F238E27FC236}">
                <a16:creationId xmlns:a16="http://schemas.microsoft.com/office/drawing/2014/main" id="{E83BB306-5ED8-AC07-CCE3-3F034C619B59}"/>
              </a:ext>
            </a:extLst>
          </p:cNvPr>
          <p:cNvSpPr/>
          <p:nvPr/>
        </p:nvSpPr>
        <p:spPr>
          <a:xfrm rot="1795138">
            <a:off x="5739493" y="2884284"/>
            <a:ext cx="840193" cy="49339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158;p25">
            <a:extLst>
              <a:ext uri="{FF2B5EF4-FFF2-40B4-BE49-F238E27FC236}">
                <a16:creationId xmlns:a16="http://schemas.microsoft.com/office/drawing/2014/main" id="{FEDA5A26-B587-3757-2012-CF43FDE689F3}"/>
              </a:ext>
            </a:extLst>
          </p:cNvPr>
          <p:cNvSpPr/>
          <p:nvPr/>
        </p:nvSpPr>
        <p:spPr>
          <a:xfrm rot="4224111">
            <a:off x="6510745" y="1233644"/>
            <a:ext cx="1262789" cy="49339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73C996B5-1713-D269-884B-7F8196E2A406}"/>
            </a:ext>
          </a:extLst>
        </p:cNvPr>
        <p:cNvGrpSpPr/>
        <p:nvPr/>
      </p:nvGrpSpPr>
      <p:grpSpPr>
        <a:xfrm>
          <a:off x="0" y="0"/>
          <a:ext cx="0" cy="0"/>
          <a:chOff x="0" y="0"/>
          <a:chExt cx="0" cy="0"/>
        </a:xfrm>
      </p:grpSpPr>
      <p:sp>
        <p:nvSpPr>
          <p:cNvPr id="148" name="Google Shape;148;p24">
            <a:extLst>
              <a:ext uri="{FF2B5EF4-FFF2-40B4-BE49-F238E27FC236}">
                <a16:creationId xmlns:a16="http://schemas.microsoft.com/office/drawing/2014/main" id="{ED895FDA-DCE1-95C4-72A5-04F1F3338B63}"/>
              </a:ext>
            </a:extLst>
          </p:cNvPr>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49" name="Google Shape;149;p24">
            <a:extLst>
              <a:ext uri="{FF2B5EF4-FFF2-40B4-BE49-F238E27FC236}">
                <a16:creationId xmlns:a16="http://schemas.microsoft.com/office/drawing/2014/main" id="{04A95627-92FF-CF0F-850D-7598EFC1B32B}"/>
              </a:ext>
            </a:extLst>
          </p:cNvPr>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t>Let’s look at photos from earlier again.</a:t>
            </a:r>
            <a:endParaRPr sz="2500"/>
          </a:p>
          <a:p>
            <a:pPr marL="0" lvl="0" indent="0" algn="l" rtl="0">
              <a:spcBef>
                <a:spcPts val="1200"/>
              </a:spcBef>
              <a:spcAft>
                <a:spcPts val="1200"/>
              </a:spcAft>
              <a:buNone/>
            </a:pPr>
            <a:r>
              <a:rPr lang="en" sz="2500"/>
              <a:t>How can you tell that this is not an ant?</a:t>
            </a:r>
            <a:endParaRPr sz="2500"/>
          </a:p>
        </p:txBody>
      </p:sp>
      <p:pic>
        <p:nvPicPr>
          <p:cNvPr id="150" name="Google Shape;150;p24">
            <a:extLst>
              <a:ext uri="{FF2B5EF4-FFF2-40B4-BE49-F238E27FC236}">
                <a16:creationId xmlns:a16="http://schemas.microsoft.com/office/drawing/2014/main" id="{CA94E87B-448E-AC33-ED36-32666BCCAFA9}"/>
              </a:ext>
            </a:extLst>
          </p:cNvPr>
          <p:cNvPicPr preferRelativeResize="0"/>
          <p:nvPr/>
        </p:nvPicPr>
        <p:blipFill>
          <a:blip r:embed="rId3">
            <a:alphaModFix/>
          </a:blip>
          <a:stretch>
            <a:fillRect/>
          </a:stretch>
        </p:blipFill>
        <p:spPr>
          <a:xfrm>
            <a:off x="4572000" y="1202375"/>
            <a:ext cx="4352325" cy="2889049"/>
          </a:xfrm>
          <a:prstGeom prst="rect">
            <a:avLst/>
          </a:prstGeom>
          <a:noFill/>
          <a:ln>
            <a:noFill/>
          </a:ln>
        </p:spPr>
      </p:pic>
    </p:spTree>
    <p:extLst>
      <p:ext uri="{BB962C8B-B14F-4D97-AF65-F5344CB8AC3E}">
        <p14:creationId xmlns:p14="http://schemas.microsoft.com/office/powerpoint/2010/main" val="132755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56" name="Google Shape;156;p25"/>
          <p:cNvSpPr txBox="1">
            <a:spLocks noGrp="1"/>
          </p:cNvSpPr>
          <p:nvPr>
            <p:ph type="body" idx="1"/>
          </p:nvPr>
        </p:nvSpPr>
        <p:spPr>
          <a:xfrm>
            <a:off x="311700" y="1152475"/>
            <a:ext cx="4260300" cy="3792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500" dirty="0"/>
              <a:t>Let’s look at photos from earlier again.</a:t>
            </a:r>
            <a:endParaRPr sz="2500" dirty="0"/>
          </a:p>
          <a:p>
            <a:pPr marL="0" lvl="0" indent="0" algn="l" rtl="0">
              <a:spcBef>
                <a:spcPts val="1200"/>
              </a:spcBef>
              <a:spcAft>
                <a:spcPts val="0"/>
              </a:spcAft>
              <a:buNone/>
            </a:pPr>
            <a:r>
              <a:rPr lang="en" sz="2500" dirty="0"/>
              <a:t>How can you tell that this is not an ant?</a:t>
            </a:r>
            <a:endParaRPr sz="2500" dirty="0"/>
          </a:p>
          <a:p>
            <a:pPr marL="0" lvl="0" indent="0" algn="l" rtl="0">
              <a:spcBef>
                <a:spcPts val="1200"/>
              </a:spcBef>
              <a:spcAft>
                <a:spcPts val="0"/>
              </a:spcAft>
              <a:buNone/>
            </a:pPr>
            <a:r>
              <a:rPr lang="en" sz="2500" dirty="0"/>
              <a:t>Answer: no nodes in the pinched waist.</a:t>
            </a:r>
            <a:endParaRPr sz="2500" dirty="0"/>
          </a:p>
          <a:p>
            <a:pPr marL="0" lvl="0" indent="0" algn="l" rtl="0">
              <a:spcBef>
                <a:spcPts val="1200"/>
              </a:spcBef>
              <a:spcAft>
                <a:spcPts val="1200"/>
              </a:spcAft>
              <a:buNone/>
            </a:pPr>
            <a:r>
              <a:rPr lang="en" sz="2500" dirty="0"/>
              <a:t>This is a wasp.</a:t>
            </a:r>
            <a:endParaRPr sz="2500" dirty="0"/>
          </a:p>
        </p:txBody>
      </p:sp>
      <p:pic>
        <p:nvPicPr>
          <p:cNvPr id="157" name="Google Shape;157;p25"/>
          <p:cNvPicPr preferRelativeResize="0"/>
          <p:nvPr/>
        </p:nvPicPr>
        <p:blipFill>
          <a:blip r:embed="rId3">
            <a:alphaModFix/>
          </a:blip>
          <a:stretch>
            <a:fillRect/>
          </a:stretch>
        </p:blipFill>
        <p:spPr>
          <a:xfrm>
            <a:off x="4572000" y="1202375"/>
            <a:ext cx="4352325" cy="2889049"/>
          </a:xfrm>
          <a:prstGeom prst="rect">
            <a:avLst/>
          </a:prstGeom>
          <a:noFill/>
          <a:ln>
            <a:noFill/>
          </a:ln>
        </p:spPr>
      </p:pic>
      <p:sp>
        <p:nvSpPr>
          <p:cNvPr id="158" name="Google Shape;158;p25"/>
          <p:cNvSpPr/>
          <p:nvPr/>
        </p:nvSpPr>
        <p:spPr>
          <a:xfrm>
            <a:off x="6066975" y="2045700"/>
            <a:ext cx="1040400" cy="74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64" name="Google Shape;164;p26"/>
          <p:cNvSpPr txBox="1">
            <a:spLocks noGrp="1"/>
          </p:cNvSpPr>
          <p:nvPr>
            <p:ph type="body" idx="1"/>
          </p:nvPr>
        </p:nvSpPr>
        <p:spPr>
          <a:xfrm>
            <a:off x="311700" y="1152475"/>
            <a:ext cx="4260300" cy="379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t>Let’s look at photos from earlier again.</a:t>
            </a:r>
            <a:endParaRPr sz="2500"/>
          </a:p>
          <a:p>
            <a:pPr marL="0" lvl="0" indent="0" algn="l" rtl="0">
              <a:spcBef>
                <a:spcPts val="1200"/>
              </a:spcBef>
              <a:spcAft>
                <a:spcPts val="1200"/>
              </a:spcAft>
              <a:buNone/>
            </a:pPr>
            <a:r>
              <a:rPr lang="en" sz="2500"/>
              <a:t>How can you tell that this is not an ant?</a:t>
            </a:r>
            <a:endParaRPr sz="2500"/>
          </a:p>
        </p:txBody>
      </p:sp>
      <p:pic>
        <p:nvPicPr>
          <p:cNvPr id="165" name="Google Shape;165;p26"/>
          <p:cNvPicPr preferRelativeResize="0"/>
          <p:nvPr/>
        </p:nvPicPr>
        <p:blipFill>
          <a:blip r:embed="rId3">
            <a:alphaModFix/>
          </a:blip>
          <a:stretch>
            <a:fillRect/>
          </a:stretch>
        </p:blipFill>
        <p:spPr>
          <a:xfrm>
            <a:off x="4663120" y="1262350"/>
            <a:ext cx="3992499" cy="28873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1" name="Google Shape;171;p27"/>
          <p:cNvSpPr txBox="1">
            <a:spLocks noGrp="1"/>
          </p:cNvSpPr>
          <p:nvPr>
            <p:ph type="body" idx="1"/>
          </p:nvPr>
        </p:nvSpPr>
        <p:spPr>
          <a:xfrm>
            <a:off x="311700" y="1152475"/>
            <a:ext cx="4260300" cy="3792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500"/>
              <a:t>Let’s look at photos from earlier again.</a:t>
            </a:r>
            <a:endParaRPr sz="2500"/>
          </a:p>
          <a:p>
            <a:pPr marL="0" lvl="0" indent="0" algn="l" rtl="0">
              <a:spcBef>
                <a:spcPts val="1200"/>
              </a:spcBef>
              <a:spcAft>
                <a:spcPts val="0"/>
              </a:spcAft>
              <a:buNone/>
            </a:pPr>
            <a:r>
              <a:rPr lang="en" sz="2500"/>
              <a:t>How can you tell that this is not an ant?</a:t>
            </a:r>
            <a:endParaRPr sz="2500"/>
          </a:p>
          <a:p>
            <a:pPr marL="0" lvl="0" indent="0" algn="l" rtl="0">
              <a:spcBef>
                <a:spcPts val="1200"/>
              </a:spcBef>
              <a:spcAft>
                <a:spcPts val="1200"/>
              </a:spcAft>
              <a:buNone/>
            </a:pPr>
            <a:r>
              <a:rPr lang="en" sz="2500"/>
              <a:t>Answer: no node in the pinched waist, antenna not elbowed.</a:t>
            </a:r>
            <a:endParaRPr sz="2500"/>
          </a:p>
        </p:txBody>
      </p:sp>
      <p:pic>
        <p:nvPicPr>
          <p:cNvPr id="172" name="Google Shape;172;p27"/>
          <p:cNvPicPr preferRelativeResize="0"/>
          <p:nvPr/>
        </p:nvPicPr>
        <p:blipFill>
          <a:blip r:embed="rId3">
            <a:alphaModFix/>
          </a:blip>
          <a:stretch>
            <a:fillRect/>
          </a:stretch>
        </p:blipFill>
        <p:spPr>
          <a:xfrm>
            <a:off x="4663120" y="1262350"/>
            <a:ext cx="3992499" cy="2887374"/>
          </a:xfrm>
          <a:prstGeom prst="rect">
            <a:avLst/>
          </a:prstGeom>
          <a:noFill/>
          <a:ln>
            <a:noFill/>
          </a:ln>
        </p:spPr>
      </p:pic>
      <p:sp>
        <p:nvSpPr>
          <p:cNvPr id="173" name="Google Shape;173;p27"/>
          <p:cNvSpPr txBox="1"/>
          <p:nvPr/>
        </p:nvSpPr>
        <p:spPr>
          <a:xfrm>
            <a:off x="1665514" y="4508953"/>
            <a:ext cx="7257911" cy="7809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500" dirty="0">
                <a:solidFill>
                  <a:schemeClr val="bg1"/>
                </a:solidFill>
              </a:rPr>
              <a:t>This is a velvet ant, which is actually a wingless wasp.</a:t>
            </a:r>
            <a:endParaRPr sz="2500" dirty="0">
              <a:solidFill>
                <a:schemeClr val="bg1"/>
              </a:solidFill>
            </a:endParaRPr>
          </a:p>
        </p:txBody>
      </p:sp>
      <p:sp>
        <p:nvSpPr>
          <p:cNvPr id="174" name="Google Shape;174;p27"/>
          <p:cNvSpPr/>
          <p:nvPr/>
        </p:nvSpPr>
        <p:spPr>
          <a:xfrm>
            <a:off x="6295575" y="1740900"/>
            <a:ext cx="1040400" cy="74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 name="Google Shape;175;p27"/>
          <p:cNvSpPr/>
          <p:nvPr/>
        </p:nvSpPr>
        <p:spPr>
          <a:xfrm>
            <a:off x="4695375" y="2121900"/>
            <a:ext cx="1040400" cy="74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31747B55-D962-00CB-AF60-CE13F3B04415}"/>
            </a:ext>
          </a:extLst>
        </p:cNvPr>
        <p:cNvGrpSpPr/>
        <p:nvPr/>
      </p:nvGrpSpPr>
      <p:grpSpPr>
        <a:xfrm>
          <a:off x="0" y="0"/>
          <a:ext cx="0" cy="0"/>
          <a:chOff x="0" y="0"/>
          <a:chExt cx="0" cy="0"/>
        </a:xfrm>
      </p:grpSpPr>
      <p:pic>
        <p:nvPicPr>
          <p:cNvPr id="2" name="Google Shape;104;p20">
            <a:extLst>
              <a:ext uri="{FF2B5EF4-FFF2-40B4-BE49-F238E27FC236}">
                <a16:creationId xmlns:a16="http://schemas.microsoft.com/office/drawing/2014/main" id="{E60ED03F-8547-C55C-CD20-BF3E62875F7C}"/>
              </a:ext>
            </a:extLst>
          </p:cNvPr>
          <p:cNvPicPr preferRelativeResize="0"/>
          <p:nvPr/>
        </p:nvPicPr>
        <p:blipFill>
          <a:blip r:embed="rId3">
            <a:alphaModFix/>
          </a:blip>
          <a:stretch>
            <a:fillRect/>
          </a:stretch>
        </p:blipFill>
        <p:spPr>
          <a:xfrm>
            <a:off x="4491814" y="1038476"/>
            <a:ext cx="4100320" cy="2952549"/>
          </a:xfrm>
          <a:prstGeom prst="rect">
            <a:avLst/>
          </a:prstGeom>
          <a:noFill/>
          <a:ln>
            <a:noFill/>
          </a:ln>
        </p:spPr>
      </p:pic>
      <p:sp>
        <p:nvSpPr>
          <p:cNvPr id="170" name="Google Shape;170;p27">
            <a:extLst>
              <a:ext uri="{FF2B5EF4-FFF2-40B4-BE49-F238E27FC236}">
                <a16:creationId xmlns:a16="http://schemas.microsoft.com/office/drawing/2014/main" id="{AA905621-CF53-AFA5-F72C-29BD4B998EB7}"/>
              </a:ext>
            </a:extLst>
          </p:cNvPr>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1" name="Google Shape;171;p27">
            <a:extLst>
              <a:ext uri="{FF2B5EF4-FFF2-40B4-BE49-F238E27FC236}">
                <a16:creationId xmlns:a16="http://schemas.microsoft.com/office/drawing/2014/main" id="{7C75FC1C-8674-3228-4611-12BB6A134EBD}"/>
              </a:ext>
            </a:extLst>
          </p:cNvPr>
          <p:cNvSpPr txBox="1">
            <a:spLocks noGrp="1"/>
          </p:cNvSpPr>
          <p:nvPr>
            <p:ph type="body" idx="1"/>
          </p:nvPr>
        </p:nvSpPr>
        <p:spPr>
          <a:xfrm>
            <a:off x="311700" y="1152475"/>
            <a:ext cx="4260300" cy="379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dirty="0"/>
              <a:t>Let’s look at photos from earlier again.</a:t>
            </a:r>
            <a:endParaRPr sz="2500" dirty="0"/>
          </a:p>
          <a:p>
            <a:pPr marL="0" lvl="0" indent="0" algn="l" rtl="0">
              <a:spcBef>
                <a:spcPts val="1200"/>
              </a:spcBef>
              <a:spcAft>
                <a:spcPts val="0"/>
              </a:spcAft>
              <a:buNone/>
            </a:pPr>
            <a:r>
              <a:rPr lang="en" sz="2500" dirty="0"/>
              <a:t>How can you tell that this is an ant?</a:t>
            </a:r>
            <a:endParaRPr sz="2500" dirty="0"/>
          </a:p>
        </p:txBody>
      </p:sp>
    </p:spTree>
    <p:extLst>
      <p:ext uri="{BB962C8B-B14F-4D97-AF65-F5344CB8AC3E}">
        <p14:creationId xmlns:p14="http://schemas.microsoft.com/office/powerpoint/2010/main" val="4071263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7AC2C7BE-BA29-EEED-65D7-98ECF7BAF1C2}"/>
            </a:ext>
          </a:extLst>
        </p:cNvPr>
        <p:cNvGrpSpPr/>
        <p:nvPr/>
      </p:nvGrpSpPr>
      <p:grpSpPr>
        <a:xfrm>
          <a:off x="0" y="0"/>
          <a:ext cx="0" cy="0"/>
          <a:chOff x="0" y="0"/>
          <a:chExt cx="0" cy="0"/>
        </a:xfrm>
      </p:grpSpPr>
      <p:pic>
        <p:nvPicPr>
          <p:cNvPr id="2" name="Google Shape;104;p20">
            <a:extLst>
              <a:ext uri="{FF2B5EF4-FFF2-40B4-BE49-F238E27FC236}">
                <a16:creationId xmlns:a16="http://schemas.microsoft.com/office/drawing/2014/main" id="{B5E9846B-211E-1807-66D8-78DCBF1C14C4}"/>
              </a:ext>
            </a:extLst>
          </p:cNvPr>
          <p:cNvPicPr preferRelativeResize="0"/>
          <p:nvPr/>
        </p:nvPicPr>
        <p:blipFill>
          <a:blip r:embed="rId3">
            <a:alphaModFix/>
          </a:blip>
          <a:stretch>
            <a:fillRect/>
          </a:stretch>
        </p:blipFill>
        <p:spPr>
          <a:xfrm>
            <a:off x="4491814" y="1038476"/>
            <a:ext cx="4100320" cy="2952549"/>
          </a:xfrm>
          <a:prstGeom prst="rect">
            <a:avLst/>
          </a:prstGeom>
          <a:noFill/>
          <a:ln>
            <a:noFill/>
          </a:ln>
        </p:spPr>
      </p:pic>
      <p:sp>
        <p:nvSpPr>
          <p:cNvPr id="170" name="Google Shape;170;p27">
            <a:extLst>
              <a:ext uri="{FF2B5EF4-FFF2-40B4-BE49-F238E27FC236}">
                <a16:creationId xmlns:a16="http://schemas.microsoft.com/office/drawing/2014/main" id="{BEE0C61C-C30A-19BB-CD3D-BAFFA4972DB3}"/>
              </a:ext>
            </a:extLst>
          </p:cNvPr>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1" name="Google Shape;171;p27">
            <a:extLst>
              <a:ext uri="{FF2B5EF4-FFF2-40B4-BE49-F238E27FC236}">
                <a16:creationId xmlns:a16="http://schemas.microsoft.com/office/drawing/2014/main" id="{075D039B-B950-A430-950D-4568C0EA4CD9}"/>
              </a:ext>
            </a:extLst>
          </p:cNvPr>
          <p:cNvSpPr txBox="1">
            <a:spLocks noGrp="1"/>
          </p:cNvSpPr>
          <p:nvPr>
            <p:ph type="body" idx="1"/>
          </p:nvPr>
        </p:nvSpPr>
        <p:spPr>
          <a:xfrm>
            <a:off x="311700" y="1152475"/>
            <a:ext cx="4260300" cy="3792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500" dirty="0"/>
              <a:t>Let’s look at photos from earlier again.</a:t>
            </a:r>
            <a:endParaRPr sz="2500" dirty="0"/>
          </a:p>
          <a:p>
            <a:pPr marL="0" lvl="0" indent="0" algn="l" rtl="0">
              <a:spcBef>
                <a:spcPts val="1200"/>
              </a:spcBef>
              <a:spcAft>
                <a:spcPts val="0"/>
              </a:spcAft>
              <a:buNone/>
            </a:pPr>
            <a:r>
              <a:rPr lang="en" sz="2500" dirty="0"/>
              <a:t>How can you tell that this is an ant?</a:t>
            </a:r>
            <a:endParaRPr sz="2500" dirty="0"/>
          </a:p>
          <a:p>
            <a:pPr marL="0" lvl="0" indent="0" algn="l" rtl="0">
              <a:spcBef>
                <a:spcPts val="1200"/>
              </a:spcBef>
              <a:spcAft>
                <a:spcPts val="1200"/>
              </a:spcAft>
              <a:buNone/>
            </a:pPr>
            <a:r>
              <a:rPr lang="en" sz="2500" dirty="0"/>
              <a:t>Answer: You can see the node through the wings and the antennae are elbowed.</a:t>
            </a:r>
            <a:endParaRPr sz="2500" dirty="0"/>
          </a:p>
        </p:txBody>
      </p:sp>
      <p:sp>
        <p:nvSpPr>
          <p:cNvPr id="174" name="Google Shape;174;p27">
            <a:extLst>
              <a:ext uri="{FF2B5EF4-FFF2-40B4-BE49-F238E27FC236}">
                <a16:creationId xmlns:a16="http://schemas.microsoft.com/office/drawing/2014/main" id="{1F7BA6FB-8FFF-FDC0-6269-3BA0816B7FFB}"/>
              </a:ext>
            </a:extLst>
          </p:cNvPr>
          <p:cNvSpPr/>
          <p:nvPr/>
        </p:nvSpPr>
        <p:spPr>
          <a:xfrm>
            <a:off x="6695625" y="1418974"/>
            <a:ext cx="1040400" cy="74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 name="Google Shape;175;p27">
            <a:extLst>
              <a:ext uri="{FF2B5EF4-FFF2-40B4-BE49-F238E27FC236}">
                <a16:creationId xmlns:a16="http://schemas.microsoft.com/office/drawing/2014/main" id="{DE820504-2F12-73A6-675B-706F3CEEE662}"/>
              </a:ext>
            </a:extLst>
          </p:cNvPr>
          <p:cNvSpPr/>
          <p:nvPr/>
        </p:nvSpPr>
        <p:spPr>
          <a:xfrm>
            <a:off x="5501574" y="1965981"/>
            <a:ext cx="1040400" cy="74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150955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DO NOW</a:t>
            </a:r>
            <a:endParaRPr/>
          </a:p>
        </p:txBody>
      </p:sp>
      <p:sp>
        <p:nvSpPr>
          <p:cNvPr id="61" name="Google Shape;61;p1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When and where have you seen ants in our school building?</a:t>
            </a:r>
            <a:endParaRPr sz="2400" dirty="0"/>
          </a:p>
          <a:p>
            <a:pPr marL="0" lvl="0" indent="0" algn="l" rtl="0">
              <a:spcBef>
                <a:spcPts val="1200"/>
              </a:spcBef>
              <a:spcAft>
                <a:spcPts val="1200"/>
              </a:spcAft>
              <a:buNone/>
            </a:pPr>
            <a:r>
              <a:rPr lang="en" sz="2400" dirty="0"/>
              <a:t>Did the ants cause any problems, such as getting into your food?</a:t>
            </a:r>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81" name="Google Shape;181;p28"/>
          <p:cNvSpPr txBox="1">
            <a:spLocks noGrp="1"/>
          </p:cNvSpPr>
          <p:nvPr>
            <p:ph type="body" idx="1"/>
          </p:nvPr>
        </p:nvSpPr>
        <p:spPr>
          <a:xfrm>
            <a:off x="311700" y="2203990"/>
            <a:ext cx="2973000" cy="216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dirty="0"/>
              <a:t>Look closely at these three insects.</a:t>
            </a:r>
            <a:endParaRPr sz="2300" b="1" dirty="0"/>
          </a:p>
          <a:p>
            <a:pPr marL="0" lvl="0" indent="0" algn="l" rtl="0">
              <a:spcBef>
                <a:spcPts val="1200"/>
              </a:spcBef>
              <a:spcAft>
                <a:spcPts val="1200"/>
              </a:spcAft>
              <a:buNone/>
            </a:pPr>
            <a:r>
              <a:rPr lang="en" sz="2300" dirty="0"/>
              <a:t>Identify three similarities and three differences.</a:t>
            </a:r>
            <a:endParaRPr sz="2300" dirty="0"/>
          </a:p>
        </p:txBody>
      </p:sp>
      <p:pic>
        <p:nvPicPr>
          <p:cNvPr id="182" name="Google Shape;182;p28"/>
          <p:cNvPicPr preferRelativeResize="0"/>
          <p:nvPr/>
        </p:nvPicPr>
        <p:blipFill rotWithShape="1">
          <a:blip r:embed="rId3">
            <a:alphaModFix/>
          </a:blip>
          <a:srcRect l="5374"/>
          <a:stretch/>
        </p:blipFill>
        <p:spPr>
          <a:xfrm>
            <a:off x="5124750" y="0"/>
            <a:ext cx="4077699" cy="2824024"/>
          </a:xfrm>
          <a:prstGeom prst="rect">
            <a:avLst/>
          </a:prstGeom>
          <a:noFill/>
          <a:ln>
            <a:noFill/>
          </a:ln>
        </p:spPr>
      </p:pic>
      <p:pic>
        <p:nvPicPr>
          <p:cNvPr id="183" name="Google Shape;183;p28"/>
          <p:cNvPicPr preferRelativeResize="0"/>
          <p:nvPr/>
        </p:nvPicPr>
        <p:blipFill>
          <a:blip r:embed="rId4">
            <a:alphaModFix/>
          </a:blip>
          <a:stretch>
            <a:fillRect/>
          </a:stretch>
        </p:blipFill>
        <p:spPr>
          <a:xfrm>
            <a:off x="3835525" y="2268270"/>
            <a:ext cx="4077699" cy="2706755"/>
          </a:xfrm>
          <a:prstGeom prst="rect">
            <a:avLst/>
          </a:prstGeom>
          <a:noFill/>
          <a:ln>
            <a:noFill/>
          </a:ln>
        </p:spPr>
      </p:pic>
      <p:pic>
        <p:nvPicPr>
          <p:cNvPr id="184" name="Google Shape;184;p28"/>
          <p:cNvPicPr preferRelativeResize="0"/>
          <p:nvPr/>
        </p:nvPicPr>
        <p:blipFill>
          <a:blip r:embed="rId5">
            <a:alphaModFix/>
          </a:blip>
          <a:stretch>
            <a:fillRect/>
          </a:stretch>
        </p:blipFill>
        <p:spPr>
          <a:xfrm>
            <a:off x="-7" y="12"/>
            <a:ext cx="3515775" cy="22682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90" name="Google Shape;190;p29"/>
          <p:cNvSpPr txBox="1">
            <a:spLocks noGrp="1"/>
          </p:cNvSpPr>
          <p:nvPr>
            <p:ph type="body" idx="1"/>
          </p:nvPr>
        </p:nvSpPr>
        <p:spPr>
          <a:xfrm>
            <a:off x="83100" y="2408100"/>
            <a:ext cx="3515700" cy="2160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2300" b="1"/>
              <a:t>Ants, bees, and wasps are all in a group of insects called Hymenoptera.</a:t>
            </a:r>
            <a:endParaRPr sz="2300"/>
          </a:p>
        </p:txBody>
      </p:sp>
      <p:pic>
        <p:nvPicPr>
          <p:cNvPr id="191" name="Google Shape;191;p29"/>
          <p:cNvPicPr preferRelativeResize="0"/>
          <p:nvPr/>
        </p:nvPicPr>
        <p:blipFill rotWithShape="1">
          <a:blip r:embed="rId3">
            <a:alphaModFix/>
          </a:blip>
          <a:srcRect l="5374"/>
          <a:stretch/>
        </p:blipFill>
        <p:spPr>
          <a:xfrm>
            <a:off x="5124750" y="0"/>
            <a:ext cx="4077699" cy="2824024"/>
          </a:xfrm>
          <a:prstGeom prst="rect">
            <a:avLst/>
          </a:prstGeom>
          <a:noFill/>
          <a:ln>
            <a:noFill/>
          </a:ln>
        </p:spPr>
      </p:pic>
      <p:pic>
        <p:nvPicPr>
          <p:cNvPr id="192" name="Google Shape;192;p29"/>
          <p:cNvPicPr preferRelativeResize="0"/>
          <p:nvPr/>
        </p:nvPicPr>
        <p:blipFill>
          <a:blip r:embed="rId4">
            <a:alphaModFix/>
          </a:blip>
          <a:stretch>
            <a:fillRect/>
          </a:stretch>
        </p:blipFill>
        <p:spPr>
          <a:xfrm>
            <a:off x="3835525" y="2268270"/>
            <a:ext cx="4077699" cy="2706755"/>
          </a:xfrm>
          <a:prstGeom prst="rect">
            <a:avLst/>
          </a:prstGeom>
          <a:noFill/>
          <a:ln>
            <a:noFill/>
          </a:ln>
        </p:spPr>
      </p:pic>
      <p:pic>
        <p:nvPicPr>
          <p:cNvPr id="193" name="Google Shape;193;p29"/>
          <p:cNvPicPr preferRelativeResize="0"/>
          <p:nvPr/>
        </p:nvPicPr>
        <p:blipFill>
          <a:blip r:embed="rId5">
            <a:alphaModFix/>
          </a:blip>
          <a:stretch>
            <a:fillRect/>
          </a:stretch>
        </p:blipFill>
        <p:spPr>
          <a:xfrm>
            <a:off x="-7" y="12"/>
            <a:ext cx="3515775" cy="2268251"/>
          </a:xfrm>
          <a:prstGeom prst="rect">
            <a:avLst/>
          </a:prstGeom>
          <a:noFill/>
          <a:ln>
            <a:noFill/>
          </a:ln>
        </p:spPr>
      </p:pic>
      <p:sp>
        <p:nvSpPr>
          <p:cNvPr id="194" name="Google Shape;194;p29"/>
          <p:cNvSpPr txBox="1"/>
          <p:nvPr/>
        </p:nvSpPr>
        <p:spPr>
          <a:xfrm>
            <a:off x="102375" y="70150"/>
            <a:ext cx="3000000" cy="53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300">
                <a:solidFill>
                  <a:schemeClr val="lt1"/>
                </a:solidFill>
              </a:rPr>
              <a:t>Sweat bee</a:t>
            </a:r>
            <a:endParaRPr sz="2300">
              <a:solidFill>
                <a:schemeClr val="lt1"/>
              </a:solidFill>
            </a:endParaRPr>
          </a:p>
        </p:txBody>
      </p:sp>
      <p:sp>
        <p:nvSpPr>
          <p:cNvPr id="196" name="Google Shape;196;p29"/>
          <p:cNvSpPr txBox="1"/>
          <p:nvPr/>
        </p:nvSpPr>
        <p:spPr>
          <a:xfrm>
            <a:off x="4368925" y="-650"/>
            <a:ext cx="1627200" cy="9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300">
                <a:solidFill>
                  <a:schemeClr val="dk1"/>
                </a:solidFill>
              </a:rPr>
              <a:t>Harvester Ant</a:t>
            </a:r>
            <a:endParaRPr sz="2300">
              <a:solidFill>
                <a:schemeClr val="dk1"/>
              </a:solidFill>
            </a:endParaRPr>
          </a:p>
        </p:txBody>
      </p:sp>
      <p:sp>
        <p:nvSpPr>
          <p:cNvPr id="2" name="Google Shape;207;p30">
            <a:extLst>
              <a:ext uri="{FF2B5EF4-FFF2-40B4-BE49-F238E27FC236}">
                <a16:creationId xmlns:a16="http://schemas.microsoft.com/office/drawing/2014/main" id="{A88C296C-20E6-D475-3455-4EAAFD137E3A}"/>
              </a:ext>
            </a:extLst>
          </p:cNvPr>
          <p:cNvSpPr txBox="1"/>
          <p:nvPr/>
        </p:nvSpPr>
        <p:spPr>
          <a:xfrm>
            <a:off x="6349999" y="2976346"/>
            <a:ext cx="1627200" cy="9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300" dirty="0">
                <a:solidFill>
                  <a:schemeClr val="lt1"/>
                </a:solidFill>
              </a:rPr>
              <a:t>Paper wasp</a:t>
            </a:r>
            <a:endParaRPr sz="2300" dirty="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1376775" y="315925"/>
            <a:ext cx="6390450" cy="831375"/>
          </a:xfrm>
          <a:prstGeom prst="rect">
            <a:avLst/>
          </a:prstGeom>
        </p:spPr>
        <p:txBody>
          <a:bodyPr spcFirstLastPara="1" vert="horz" wrap="square" lIns="68569" tIns="68569" rIns="68569" bIns="68569" rtlCol="0" anchor="b" anchorCtr="0">
            <a:normAutofit/>
          </a:bodyPr>
          <a:lstStyle/>
          <a:p>
            <a:r>
              <a:rPr lang="en" sz="3600" dirty="0"/>
              <a:t>Insect Metamorphosis</a:t>
            </a:r>
            <a:endParaRPr sz="3600" dirty="0"/>
          </a:p>
        </p:txBody>
      </p:sp>
      <p:sp>
        <p:nvSpPr>
          <p:cNvPr id="169" name="Google Shape;169;p24"/>
          <p:cNvSpPr txBox="1">
            <a:spLocks noGrp="1"/>
          </p:cNvSpPr>
          <p:nvPr>
            <p:ph type="body" idx="1"/>
          </p:nvPr>
        </p:nvSpPr>
        <p:spPr>
          <a:xfrm>
            <a:off x="1376775" y="1225219"/>
            <a:ext cx="3017025" cy="3626775"/>
          </a:xfrm>
          <a:prstGeom prst="rect">
            <a:avLst/>
          </a:prstGeom>
        </p:spPr>
        <p:txBody>
          <a:bodyPr spcFirstLastPara="1" vert="horz" wrap="square" lIns="68569" tIns="68569" rIns="68569" bIns="68569" rtlCol="0" anchor="t" anchorCtr="0">
            <a:normAutofit/>
          </a:bodyPr>
          <a:lstStyle/>
          <a:p>
            <a:pPr marL="0" indent="0">
              <a:buNone/>
            </a:pPr>
            <a:r>
              <a:rPr lang="en" sz="2000"/>
              <a:t>Let’s look at Insect Metamorphosis.</a:t>
            </a:r>
            <a:endParaRPr sz="2000"/>
          </a:p>
          <a:p>
            <a:pPr marL="0" indent="0">
              <a:spcBef>
                <a:spcPts val="900"/>
              </a:spcBef>
              <a:buNone/>
            </a:pPr>
            <a:endParaRPr sz="2000"/>
          </a:p>
          <a:p>
            <a:pPr marL="0" indent="0">
              <a:spcBef>
                <a:spcPts val="900"/>
              </a:spcBef>
              <a:spcAft>
                <a:spcPts val="900"/>
              </a:spcAft>
              <a:buNone/>
            </a:pPr>
            <a:r>
              <a:rPr lang="en" sz="2000"/>
              <a:t>Draw and label the lifecycle of a butterfly, starting with an egg.</a:t>
            </a:r>
            <a:endParaRPr sz="2000"/>
          </a:p>
        </p:txBody>
      </p:sp>
      <p:sp>
        <p:nvSpPr>
          <p:cNvPr id="170" name="Google Shape;170;p24"/>
          <p:cNvSpPr txBox="1"/>
          <p:nvPr/>
        </p:nvSpPr>
        <p:spPr>
          <a:xfrm>
            <a:off x="5751000" y="4792294"/>
            <a:ext cx="2250000" cy="373350"/>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675">
                <a:solidFill>
                  <a:schemeClr val="dk1"/>
                </a:solidFill>
                <a:latin typeface="Open Sans"/>
                <a:ea typeface="Open Sans"/>
                <a:cs typeface="Open Sans"/>
                <a:sym typeface="Open Sans"/>
              </a:rPr>
              <a:t>Image: Public Domain, Insects Unlocked</a:t>
            </a:r>
            <a:endParaRPr sz="375"/>
          </a:p>
        </p:txBody>
      </p:sp>
      <p:pic>
        <p:nvPicPr>
          <p:cNvPr id="171" name="Google Shape;171;p24"/>
          <p:cNvPicPr preferRelativeResize="0"/>
          <p:nvPr/>
        </p:nvPicPr>
        <p:blipFill>
          <a:blip r:embed="rId3">
            <a:alphaModFix/>
          </a:blip>
          <a:stretch>
            <a:fillRect/>
          </a:stretch>
        </p:blipFill>
        <p:spPr>
          <a:xfrm>
            <a:off x="4393762" y="1438476"/>
            <a:ext cx="3428999" cy="22665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1376775" y="315925"/>
            <a:ext cx="6390450" cy="831375"/>
          </a:xfrm>
          <a:prstGeom prst="rect">
            <a:avLst/>
          </a:prstGeom>
        </p:spPr>
        <p:txBody>
          <a:bodyPr spcFirstLastPara="1" vert="horz" wrap="square" lIns="68569" tIns="68569" rIns="68569" bIns="68569" rtlCol="0" anchor="b" anchorCtr="0">
            <a:normAutofit/>
          </a:bodyPr>
          <a:lstStyle/>
          <a:p>
            <a:r>
              <a:rPr lang="en" sz="3600" dirty="0"/>
              <a:t>Vocab</a:t>
            </a:r>
            <a:endParaRPr sz="3600" dirty="0"/>
          </a:p>
        </p:txBody>
      </p:sp>
      <p:sp>
        <p:nvSpPr>
          <p:cNvPr id="177" name="Google Shape;177;p25"/>
          <p:cNvSpPr txBox="1">
            <a:spLocks noGrp="1"/>
          </p:cNvSpPr>
          <p:nvPr>
            <p:ph type="body" idx="1"/>
          </p:nvPr>
        </p:nvSpPr>
        <p:spPr>
          <a:xfrm>
            <a:off x="1376775" y="1225219"/>
            <a:ext cx="6048900" cy="3354075"/>
          </a:xfrm>
          <a:prstGeom prst="rect">
            <a:avLst/>
          </a:prstGeom>
        </p:spPr>
        <p:txBody>
          <a:bodyPr spcFirstLastPara="1" vert="horz" wrap="square" lIns="68569" tIns="68569" rIns="68569" bIns="68569" rtlCol="0" anchor="t" anchorCtr="0">
            <a:normAutofit/>
          </a:bodyPr>
          <a:lstStyle/>
          <a:p>
            <a:pPr marL="0" indent="0">
              <a:buNone/>
            </a:pPr>
            <a:r>
              <a:rPr lang="en" sz="2000" b="1"/>
              <a:t>Exoskeleton</a:t>
            </a:r>
            <a:endParaRPr sz="2000" b="1"/>
          </a:p>
          <a:p>
            <a:pPr marL="0" indent="0">
              <a:spcBef>
                <a:spcPts val="900"/>
              </a:spcBef>
              <a:buNone/>
            </a:pPr>
            <a:r>
              <a:rPr lang="en" sz="2000"/>
              <a:t>Unlike humans, who have their skeletons on the inside of their bodies, insects have exoskeletons, that is, skeletons on the outside of their bodies.</a:t>
            </a:r>
            <a:endParaRPr sz="2000"/>
          </a:p>
          <a:p>
            <a:pPr marL="0" indent="0">
              <a:spcBef>
                <a:spcPts val="900"/>
              </a:spcBef>
              <a:spcAft>
                <a:spcPts val="900"/>
              </a:spcAft>
              <a:buNone/>
            </a:pP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1376775" y="315925"/>
            <a:ext cx="6390450" cy="831375"/>
          </a:xfrm>
          <a:prstGeom prst="rect">
            <a:avLst/>
          </a:prstGeom>
        </p:spPr>
        <p:txBody>
          <a:bodyPr spcFirstLastPara="1" vert="horz" wrap="square" lIns="68569" tIns="68569" rIns="68569" bIns="68569" rtlCol="0" anchor="b" anchorCtr="0">
            <a:normAutofit/>
          </a:bodyPr>
          <a:lstStyle/>
          <a:p>
            <a:pPr>
              <a:buClr>
                <a:schemeClr val="dk1"/>
              </a:buClr>
              <a:buSzPts val="1100"/>
            </a:pPr>
            <a:r>
              <a:rPr lang="en" sz="3600" dirty="0"/>
              <a:t>Vocab</a:t>
            </a:r>
            <a:endParaRPr sz="3600" dirty="0"/>
          </a:p>
        </p:txBody>
      </p:sp>
      <p:sp>
        <p:nvSpPr>
          <p:cNvPr id="183" name="Google Shape;183;p26"/>
          <p:cNvSpPr txBox="1">
            <a:spLocks noGrp="1"/>
          </p:cNvSpPr>
          <p:nvPr>
            <p:ph type="body" idx="1"/>
          </p:nvPr>
        </p:nvSpPr>
        <p:spPr>
          <a:xfrm>
            <a:off x="1376775" y="1453818"/>
            <a:ext cx="6311925" cy="3354075"/>
          </a:xfrm>
          <a:prstGeom prst="rect">
            <a:avLst/>
          </a:prstGeom>
        </p:spPr>
        <p:txBody>
          <a:bodyPr spcFirstLastPara="1" vert="horz" wrap="square" lIns="68569" tIns="68569" rIns="68569" bIns="68569" rtlCol="0" anchor="t" anchorCtr="0">
            <a:normAutofit/>
          </a:bodyPr>
          <a:lstStyle/>
          <a:p>
            <a:pPr marL="0" indent="0">
              <a:buNone/>
            </a:pPr>
            <a:r>
              <a:rPr lang="en" sz="2000" b="1" dirty="0"/>
              <a:t>Molt</a:t>
            </a:r>
            <a:endParaRPr sz="2000" b="1" dirty="0"/>
          </a:p>
          <a:p>
            <a:pPr marL="0" indent="0">
              <a:spcBef>
                <a:spcPts val="900"/>
              </a:spcBef>
              <a:buNone/>
            </a:pPr>
            <a:r>
              <a:rPr lang="en" sz="2000" dirty="0"/>
              <a:t>Because insects have their skeleton on the outside of their body (exoskeleton), this limits their ability to grow.</a:t>
            </a:r>
            <a:endParaRPr sz="2000" dirty="0"/>
          </a:p>
          <a:p>
            <a:pPr marL="0" indent="0">
              <a:spcBef>
                <a:spcPts val="900"/>
              </a:spcBef>
              <a:buNone/>
            </a:pPr>
            <a:r>
              <a:rPr lang="en" sz="2000" dirty="0"/>
              <a:t>In order to get bigger, an insect has to </a:t>
            </a:r>
            <a:r>
              <a:rPr lang="en" sz="2000" b="1" dirty="0"/>
              <a:t>molt</a:t>
            </a:r>
            <a:r>
              <a:rPr lang="en" sz="2000" dirty="0"/>
              <a:t>, a process where they shed their exoskeleton (also called shedding their skin).</a:t>
            </a:r>
            <a:endParaRPr sz="2000" dirty="0"/>
          </a:p>
          <a:p>
            <a:pPr marL="0" indent="0">
              <a:spcBef>
                <a:spcPts val="900"/>
              </a:spcBef>
              <a:spcAft>
                <a:spcPts val="900"/>
              </a:spcAft>
              <a:buNone/>
            </a:pPr>
            <a:endParaRPr sz="2000" dirty="0"/>
          </a:p>
        </p:txBody>
      </p:sp>
      <p:sp>
        <p:nvSpPr>
          <p:cNvPr id="184" name="Google Shape;184;p26"/>
          <p:cNvSpPr txBox="1"/>
          <p:nvPr/>
        </p:nvSpPr>
        <p:spPr>
          <a:xfrm>
            <a:off x="5751000" y="4792294"/>
            <a:ext cx="2250000" cy="373350"/>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675">
                <a:solidFill>
                  <a:schemeClr val="dk1"/>
                </a:solidFill>
                <a:latin typeface="Open Sans"/>
                <a:ea typeface="Open Sans"/>
                <a:cs typeface="Open Sans"/>
                <a:sym typeface="Open Sans"/>
              </a:rPr>
              <a:t>Image: Public Domain, Insects Unlocked</a:t>
            </a:r>
            <a:endParaRPr sz="375"/>
          </a:p>
        </p:txBody>
      </p:sp>
      <p:pic>
        <p:nvPicPr>
          <p:cNvPr id="185" name="Google Shape;185;p26"/>
          <p:cNvPicPr preferRelativeResize="0"/>
          <p:nvPr/>
        </p:nvPicPr>
        <p:blipFill>
          <a:blip r:embed="rId3">
            <a:alphaModFix/>
          </a:blip>
          <a:stretch>
            <a:fillRect/>
          </a:stretch>
        </p:blipFill>
        <p:spPr>
          <a:xfrm>
            <a:off x="6398812" y="0"/>
            <a:ext cx="2745188" cy="189448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1376775" y="315925"/>
            <a:ext cx="6390450" cy="831375"/>
          </a:xfrm>
          <a:prstGeom prst="rect">
            <a:avLst/>
          </a:prstGeom>
        </p:spPr>
        <p:txBody>
          <a:bodyPr spcFirstLastPara="1" vert="horz" wrap="square" lIns="68569" tIns="68569" rIns="68569" bIns="68569" rtlCol="0" anchor="b" anchorCtr="0">
            <a:normAutofit/>
          </a:bodyPr>
          <a:lstStyle/>
          <a:p>
            <a:pPr>
              <a:buClr>
                <a:schemeClr val="dk1"/>
              </a:buClr>
              <a:buSzPts val="1100"/>
            </a:pPr>
            <a:r>
              <a:rPr lang="en" sz="3600"/>
              <a:t>Vocab</a:t>
            </a:r>
            <a:endParaRPr sz="3600"/>
          </a:p>
        </p:txBody>
      </p:sp>
      <p:sp>
        <p:nvSpPr>
          <p:cNvPr id="191" name="Google Shape;191;p27"/>
          <p:cNvSpPr txBox="1">
            <a:spLocks noGrp="1"/>
          </p:cNvSpPr>
          <p:nvPr>
            <p:ph type="body" idx="1"/>
          </p:nvPr>
        </p:nvSpPr>
        <p:spPr>
          <a:xfrm>
            <a:off x="1376775" y="1225219"/>
            <a:ext cx="5791275" cy="3626775"/>
          </a:xfrm>
          <a:prstGeom prst="rect">
            <a:avLst/>
          </a:prstGeom>
        </p:spPr>
        <p:txBody>
          <a:bodyPr spcFirstLastPara="1" vert="horz" wrap="square" lIns="68569" tIns="68569" rIns="68569" bIns="68569" rtlCol="0" anchor="t" anchorCtr="0">
            <a:normAutofit/>
          </a:bodyPr>
          <a:lstStyle/>
          <a:p>
            <a:pPr marL="0" indent="0">
              <a:buNone/>
            </a:pPr>
            <a:r>
              <a:rPr lang="en" sz="2000" b="1" dirty="0"/>
              <a:t>Metamorphosis</a:t>
            </a:r>
            <a:endParaRPr sz="2000" b="1" dirty="0"/>
          </a:p>
          <a:p>
            <a:pPr marL="0" indent="0">
              <a:spcBef>
                <a:spcPts val="900"/>
              </a:spcBef>
              <a:spcAft>
                <a:spcPts val="900"/>
              </a:spcAft>
              <a:buNone/>
            </a:pPr>
            <a:r>
              <a:rPr lang="en" sz="2000" dirty="0"/>
              <a:t>Insects change in appearance as they grow from young into adults.  This change is called metamorphosis.</a:t>
            </a:r>
            <a:endParaRPr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1376775" y="315925"/>
            <a:ext cx="6390450" cy="831375"/>
          </a:xfrm>
          <a:prstGeom prst="rect">
            <a:avLst/>
          </a:prstGeom>
        </p:spPr>
        <p:txBody>
          <a:bodyPr spcFirstLastPara="1" vert="horz" wrap="square" lIns="68569" tIns="68569" rIns="68569" bIns="68569" rtlCol="0" anchor="b" anchorCtr="0">
            <a:normAutofit/>
          </a:bodyPr>
          <a:lstStyle/>
          <a:p>
            <a:r>
              <a:rPr lang="en" sz="3200" dirty="0"/>
              <a:t>Simple Metamorphosis</a:t>
            </a:r>
            <a:endParaRPr sz="3200" dirty="0"/>
          </a:p>
        </p:txBody>
      </p:sp>
      <p:sp>
        <p:nvSpPr>
          <p:cNvPr id="197" name="Google Shape;197;p28"/>
          <p:cNvSpPr txBox="1">
            <a:spLocks noGrp="1"/>
          </p:cNvSpPr>
          <p:nvPr>
            <p:ph type="body" idx="1"/>
          </p:nvPr>
        </p:nvSpPr>
        <p:spPr>
          <a:xfrm>
            <a:off x="457200" y="1225219"/>
            <a:ext cx="3337425" cy="3354075"/>
          </a:xfrm>
          <a:prstGeom prst="rect">
            <a:avLst/>
          </a:prstGeom>
        </p:spPr>
        <p:txBody>
          <a:bodyPr spcFirstLastPara="1" vert="horz" wrap="square" lIns="68569" tIns="68569" rIns="68569" bIns="68569" rtlCol="0" anchor="t" anchorCtr="0">
            <a:normAutofit/>
          </a:bodyPr>
          <a:lstStyle/>
          <a:p>
            <a:pPr marL="0" indent="0">
              <a:buNone/>
            </a:pPr>
            <a:r>
              <a:rPr lang="en" sz="2000" dirty="0"/>
              <a:t>Simple metamorphosis means that their life cycle is egg, nymph, adult.</a:t>
            </a:r>
            <a:endParaRPr sz="2000" dirty="0"/>
          </a:p>
          <a:p>
            <a:pPr marL="0" indent="0">
              <a:spcBef>
                <a:spcPts val="900"/>
              </a:spcBef>
              <a:buNone/>
            </a:pPr>
            <a:endParaRPr sz="2000" dirty="0"/>
          </a:p>
          <a:p>
            <a:pPr marL="0" indent="0">
              <a:spcBef>
                <a:spcPts val="900"/>
              </a:spcBef>
              <a:buNone/>
            </a:pPr>
            <a:r>
              <a:rPr lang="en" sz="2000" dirty="0"/>
              <a:t>A nymph is an immature or juvenile insect that looks similar to the adult.</a:t>
            </a:r>
            <a:endParaRPr sz="2000" dirty="0"/>
          </a:p>
          <a:p>
            <a:pPr marL="0" indent="0">
              <a:spcBef>
                <a:spcPts val="900"/>
              </a:spcBef>
              <a:spcAft>
                <a:spcPts val="900"/>
              </a:spcAft>
              <a:buNone/>
            </a:pPr>
            <a:endParaRPr sz="2000" dirty="0"/>
          </a:p>
        </p:txBody>
      </p:sp>
      <p:sp>
        <p:nvSpPr>
          <p:cNvPr id="198" name="Google Shape;198;p28"/>
          <p:cNvSpPr txBox="1"/>
          <p:nvPr/>
        </p:nvSpPr>
        <p:spPr>
          <a:xfrm>
            <a:off x="5751000" y="4792294"/>
            <a:ext cx="2250000" cy="373350"/>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675">
                <a:solidFill>
                  <a:schemeClr val="dk1"/>
                </a:solidFill>
                <a:latin typeface="Open Sans"/>
                <a:ea typeface="Open Sans"/>
                <a:cs typeface="Open Sans"/>
                <a:sym typeface="Open Sans"/>
              </a:rPr>
              <a:t>Image: Public Domain, USDA, Insects Unlocked</a:t>
            </a:r>
            <a:endParaRPr sz="375"/>
          </a:p>
        </p:txBody>
      </p:sp>
      <p:pic>
        <p:nvPicPr>
          <p:cNvPr id="199" name="Google Shape;199;p28"/>
          <p:cNvPicPr preferRelativeResize="0"/>
          <p:nvPr/>
        </p:nvPicPr>
        <p:blipFill>
          <a:blip r:embed="rId3">
            <a:alphaModFix/>
          </a:blip>
          <a:stretch>
            <a:fillRect/>
          </a:stretch>
        </p:blipFill>
        <p:spPr>
          <a:xfrm>
            <a:off x="4592813" y="1303123"/>
            <a:ext cx="2092650" cy="1420013"/>
          </a:xfrm>
          <a:prstGeom prst="rect">
            <a:avLst/>
          </a:prstGeom>
          <a:noFill/>
          <a:ln>
            <a:noFill/>
          </a:ln>
        </p:spPr>
      </p:pic>
      <p:sp>
        <p:nvSpPr>
          <p:cNvPr id="200" name="Google Shape;200;p28"/>
          <p:cNvSpPr txBox="1"/>
          <p:nvPr/>
        </p:nvSpPr>
        <p:spPr>
          <a:xfrm>
            <a:off x="4535665" y="909507"/>
            <a:ext cx="2250000" cy="607836"/>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2000">
                <a:solidFill>
                  <a:schemeClr val="dk1"/>
                </a:solidFill>
                <a:latin typeface="Open Sans"/>
                <a:ea typeface="Open Sans"/>
                <a:cs typeface="Open Sans"/>
                <a:sym typeface="Open Sans"/>
              </a:rPr>
              <a:t>nymph</a:t>
            </a:r>
            <a:endParaRPr/>
          </a:p>
        </p:txBody>
      </p:sp>
      <p:pic>
        <p:nvPicPr>
          <p:cNvPr id="201" name="Google Shape;201;p28"/>
          <p:cNvPicPr preferRelativeResize="0"/>
          <p:nvPr/>
        </p:nvPicPr>
        <p:blipFill>
          <a:blip r:embed="rId4">
            <a:alphaModFix/>
          </a:blip>
          <a:stretch>
            <a:fillRect/>
          </a:stretch>
        </p:blipFill>
        <p:spPr>
          <a:xfrm>
            <a:off x="5316638" y="3028979"/>
            <a:ext cx="2211189" cy="1382287"/>
          </a:xfrm>
          <a:prstGeom prst="rect">
            <a:avLst/>
          </a:prstGeom>
          <a:noFill/>
          <a:ln>
            <a:noFill/>
          </a:ln>
        </p:spPr>
      </p:pic>
      <p:sp>
        <p:nvSpPr>
          <p:cNvPr id="202" name="Google Shape;202;p28"/>
          <p:cNvSpPr txBox="1"/>
          <p:nvPr/>
        </p:nvSpPr>
        <p:spPr>
          <a:xfrm>
            <a:off x="7615272" y="3199788"/>
            <a:ext cx="1842075" cy="607836"/>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2000" dirty="0">
                <a:solidFill>
                  <a:schemeClr val="dk1"/>
                </a:solidFill>
                <a:latin typeface="Open Sans"/>
                <a:ea typeface="Open Sans"/>
                <a:cs typeface="Open Sans"/>
                <a:sym typeface="Open Sans"/>
              </a:rPr>
              <a:t>adult</a:t>
            </a:r>
            <a:endParaRPr dirty="0"/>
          </a:p>
        </p:txBody>
      </p:sp>
      <p:sp>
        <p:nvSpPr>
          <p:cNvPr id="203" name="Google Shape;203;p28"/>
          <p:cNvSpPr/>
          <p:nvPr/>
        </p:nvSpPr>
        <p:spPr>
          <a:xfrm rot="1134689">
            <a:off x="6571069" y="1655886"/>
            <a:ext cx="670973" cy="1344796"/>
          </a:xfrm>
          <a:custGeom>
            <a:avLst/>
            <a:gdLst/>
            <a:ahLst/>
            <a:cxnLst/>
            <a:rect l="l" t="t" r="r" b="b"/>
            <a:pathLst>
              <a:path w="35786" h="71724" extrusionOk="0">
                <a:moveTo>
                  <a:pt x="0" y="1078"/>
                </a:moveTo>
                <a:cubicBezTo>
                  <a:pt x="4936" y="1880"/>
                  <a:pt x="23816" y="-4105"/>
                  <a:pt x="29616" y="5890"/>
                </a:cubicBezTo>
                <a:cubicBezTo>
                  <a:pt x="35416" y="15885"/>
                  <a:pt x="33812" y="50376"/>
                  <a:pt x="34799" y="61050"/>
                </a:cubicBezTo>
                <a:cubicBezTo>
                  <a:pt x="35786" y="71724"/>
                  <a:pt x="35417" y="68454"/>
                  <a:pt x="35540" y="69935"/>
                </a:cubicBezTo>
              </a:path>
            </a:pathLst>
          </a:custGeom>
          <a:noFill/>
          <a:ln w="76200" cap="flat" cmpd="sng">
            <a:solidFill>
              <a:srgbClr val="FF0000"/>
            </a:solidFill>
            <a:prstDash val="solid"/>
            <a:round/>
            <a:headEnd type="none" w="med" len="med"/>
            <a:tailEnd type="triangle" w="med" len="med"/>
          </a:ln>
        </p:spPr>
        <p:txBody>
          <a:bodyPr/>
          <a:lstStyle/>
          <a:p>
            <a:endParaRPr lang="en-US" sz="1350"/>
          </a:p>
        </p:txBody>
      </p:sp>
      <p:sp>
        <p:nvSpPr>
          <p:cNvPr id="204" name="Google Shape;204;p28"/>
          <p:cNvSpPr txBox="1"/>
          <p:nvPr/>
        </p:nvSpPr>
        <p:spPr>
          <a:xfrm>
            <a:off x="3935383" y="3914870"/>
            <a:ext cx="670950" cy="607836"/>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2000">
                <a:solidFill>
                  <a:schemeClr val="dk1"/>
                </a:solidFill>
                <a:latin typeface="Open Sans"/>
                <a:ea typeface="Open Sans"/>
                <a:cs typeface="Open Sans"/>
                <a:sym typeface="Open Sans"/>
              </a:rPr>
              <a:t>egg</a:t>
            </a:r>
            <a:endParaRPr/>
          </a:p>
        </p:txBody>
      </p:sp>
      <p:sp>
        <p:nvSpPr>
          <p:cNvPr id="205" name="Google Shape;205;p28"/>
          <p:cNvSpPr/>
          <p:nvPr/>
        </p:nvSpPr>
        <p:spPr>
          <a:xfrm rot="6873725">
            <a:off x="4823677" y="3590868"/>
            <a:ext cx="667955" cy="1408252"/>
          </a:xfrm>
          <a:custGeom>
            <a:avLst/>
            <a:gdLst/>
            <a:ahLst/>
            <a:cxnLst/>
            <a:rect l="l" t="t" r="r" b="b"/>
            <a:pathLst>
              <a:path w="35786" h="71724" extrusionOk="0">
                <a:moveTo>
                  <a:pt x="0" y="1078"/>
                </a:moveTo>
                <a:cubicBezTo>
                  <a:pt x="4936" y="1880"/>
                  <a:pt x="23816" y="-4105"/>
                  <a:pt x="29616" y="5890"/>
                </a:cubicBezTo>
                <a:cubicBezTo>
                  <a:pt x="35416" y="15885"/>
                  <a:pt x="33812" y="50376"/>
                  <a:pt x="34799" y="61050"/>
                </a:cubicBezTo>
                <a:cubicBezTo>
                  <a:pt x="35786" y="71724"/>
                  <a:pt x="35417" y="68454"/>
                  <a:pt x="35540" y="69935"/>
                </a:cubicBezTo>
              </a:path>
            </a:pathLst>
          </a:custGeom>
          <a:noFill/>
          <a:ln w="76200" cap="flat" cmpd="sng">
            <a:solidFill>
              <a:srgbClr val="FF0000"/>
            </a:solidFill>
            <a:prstDash val="solid"/>
            <a:round/>
            <a:headEnd type="none" w="med" len="med"/>
            <a:tailEnd type="triangle" w="med" len="med"/>
          </a:ln>
        </p:spPr>
        <p:txBody>
          <a:bodyPr/>
          <a:lstStyle/>
          <a:p>
            <a:endParaRPr lang="en-US" sz="1350"/>
          </a:p>
        </p:txBody>
      </p:sp>
      <p:sp>
        <p:nvSpPr>
          <p:cNvPr id="206" name="Google Shape;206;p28"/>
          <p:cNvSpPr/>
          <p:nvPr/>
        </p:nvSpPr>
        <p:spPr>
          <a:xfrm rot="-8100000">
            <a:off x="3935363" y="2693819"/>
            <a:ext cx="670981" cy="1344812"/>
          </a:xfrm>
          <a:custGeom>
            <a:avLst/>
            <a:gdLst/>
            <a:ahLst/>
            <a:cxnLst/>
            <a:rect l="l" t="t" r="r" b="b"/>
            <a:pathLst>
              <a:path w="35786" h="71724" extrusionOk="0">
                <a:moveTo>
                  <a:pt x="0" y="1078"/>
                </a:moveTo>
                <a:cubicBezTo>
                  <a:pt x="4936" y="1880"/>
                  <a:pt x="23816" y="-4105"/>
                  <a:pt x="29616" y="5890"/>
                </a:cubicBezTo>
                <a:cubicBezTo>
                  <a:pt x="35416" y="15885"/>
                  <a:pt x="33812" y="50376"/>
                  <a:pt x="34799" y="61050"/>
                </a:cubicBezTo>
                <a:cubicBezTo>
                  <a:pt x="35786" y="71724"/>
                  <a:pt x="35417" y="68454"/>
                  <a:pt x="35540" y="69935"/>
                </a:cubicBezTo>
              </a:path>
            </a:pathLst>
          </a:custGeom>
          <a:noFill/>
          <a:ln w="76200" cap="flat" cmpd="sng">
            <a:solidFill>
              <a:srgbClr val="FF0000"/>
            </a:solidFill>
            <a:prstDash val="solid"/>
            <a:round/>
            <a:headEnd type="none" w="med" len="med"/>
            <a:tailEnd type="triangle" w="med" len="med"/>
          </a:ln>
        </p:spPr>
        <p:txBody>
          <a:bodyPr/>
          <a:lstStyle/>
          <a:p>
            <a:endParaRPr lang="en-US" sz="135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1376775" y="315925"/>
            <a:ext cx="6390450" cy="831375"/>
          </a:xfrm>
          <a:prstGeom prst="rect">
            <a:avLst/>
          </a:prstGeom>
        </p:spPr>
        <p:txBody>
          <a:bodyPr spcFirstLastPara="1" vert="horz" wrap="square" lIns="68569" tIns="68569" rIns="68569" bIns="68569" rtlCol="0" anchor="b" anchorCtr="0">
            <a:normAutofit/>
          </a:bodyPr>
          <a:lstStyle/>
          <a:p>
            <a:r>
              <a:rPr lang="en" sz="3600"/>
              <a:t>Vocab</a:t>
            </a:r>
            <a:endParaRPr sz="3600"/>
          </a:p>
        </p:txBody>
      </p:sp>
      <p:sp>
        <p:nvSpPr>
          <p:cNvPr id="212" name="Google Shape;212;p29"/>
          <p:cNvSpPr txBox="1">
            <a:spLocks noGrp="1"/>
          </p:cNvSpPr>
          <p:nvPr>
            <p:ph type="body" idx="1"/>
          </p:nvPr>
        </p:nvSpPr>
        <p:spPr>
          <a:xfrm>
            <a:off x="1376775" y="1225219"/>
            <a:ext cx="6048900" cy="3354075"/>
          </a:xfrm>
          <a:prstGeom prst="rect">
            <a:avLst/>
          </a:prstGeom>
        </p:spPr>
        <p:txBody>
          <a:bodyPr spcFirstLastPara="1" vert="horz" wrap="square" lIns="68569" tIns="68569" rIns="68569" bIns="68569" rtlCol="0" anchor="t" anchorCtr="0">
            <a:normAutofit/>
          </a:bodyPr>
          <a:lstStyle/>
          <a:p>
            <a:pPr marL="0" indent="0">
              <a:buNone/>
            </a:pPr>
            <a:r>
              <a:rPr lang="en" sz="2000" b="1" dirty="0"/>
              <a:t>Simple metamorphosis</a:t>
            </a:r>
            <a:endParaRPr sz="2000" b="1" dirty="0"/>
          </a:p>
          <a:p>
            <a:pPr marL="0" indent="0">
              <a:spcBef>
                <a:spcPts val="900"/>
              </a:spcBef>
              <a:buNone/>
            </a:pPr>
            <a:r>
              <a:rPr lang="en" sz="2000" dirty="0"/>
              <a:t>Insects that go through simple metamorphosis have three stages: egg, nymph, and adults.</a:t>
            </a:r>
            <a:endParaRPr sz="2000" dirty="0"/>
          </a:p>
          <a:p>
            <a:pPr marL="0" indent="0">
              <a:spcBef>
                <a:spcPts val="900"/>
              </a:spcBef>
              <a:buNone/>
            </a:pPr>
            <a:endParaRPr sz="2000" dirty="0"/>
          </a:p>
          <a:p>
            <a:pPr marL="0" indent="0">
              <a:spcBef>
                <a:spcPts val="900"/>
              </a:spcBef>
              <a:buNone/>
            </a:pPr>
            <a:r>
              <a:rPr lang="en" sz="2000" b="1" dirty="0"/>
              <a:t>Nymph</a:t>
            </a:r>
            <a:endParaRPr sz="2000" b="1" dirty="0"/>
          </a:p>
          <a:p>
            <a:pPr marL="0" indent="0">
              <a:spcBef>
                <a:spcPts val="900"/>
              </a:spcBef>
              <a:buNone/>
            </a:pPr>
            <a:r>
              <a:rPr lang="en" sz="2000" dirty="0"/>
              <a:t>The immature or young stage of an insect with simple metamorphosis.</a:t>
            </a:r>
            <a:endParaRPr sz="2000" dirty="0"/>
          </a:p>
          <a:p>
            <a:pPr marL="0" indent="0">
              <a:spcBef>
                <a:spcPts val="900"/>
              </a:spcBef>
              <a:spcAft>
                <a:spcPts val="900"/>
              </a:spcAft>
              <a:buNone/>
            </a:pPr>
            <a:endParaRPr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p:nvPr/>
        </p:nvSpPr>
        <p:spPr>
          <a:xfrm>
            <a:off x="6596584" y="1049067"/>
            <a:ext cx="667968" cy="1408301"/>
          </a:xfrm>
          <a:custGeom>
            <a:avLst/>
            <a:gdLst/>
            <a:ahLst/>
            <a:cxnLst/>
            <a:rect l="l" t="t" r="r" b="b"/>
            <a:pathLst>
              <a:path w="35786" h="71724" extrusionOk="0">
                <a:moveTo>
                  <a:pt x="0" y="1078"/>
                </a:moveTo>
                <a:cubicBezTo>
                  <a:pt x="4936" y="1880"/>
                  <a:pt x="23816" y="-4105"/>
                  <a:pt x="29616" y="5890"/>
                </a:cubicBezTo>
                <a:cubicBezTo>
                  <a:pt x="35416" y="15885"/>
                  <a:pt x="33812" y="50376"/>
                  <a:pt x="34799" y="61050"/>
                </a:cubicBezTo>
                <a:cubicBezTo>
                  <a:pt x="35786" y="71724"/>
                  <a:pt x="35417" y="68454"/>
                  <a:pt x="35540" y="69935"/>
                </a:cubicBezTo>
              </a:path>
            </a:pathLst>
          </a:custGeom>
          <a:noFill/>
          <a:ln w="76200" cap="flat" cmpd="sng">
            <a:solidFill>
              <a:srgbClr val="FF0000"/>
            </a:solidFill>
            <a:prstDash val="solid"/>
            <a:round/>
            <a:headEnd type="none" w="med" len="med"/>
            <a:tailEnd type="triangle" w="med" len="med"/>
          </a:ln>
        </p:spPr>
        <p:txBody>
          <a:bodyPr/>
          <a:lstStyle/>
          <a:p>
            <a:endParaRPr lang="en-US" sz="1350"/>
          </a:p>
        </p:txBody>
      </p:sp>
      <p:sp>
        <p:nvSpPr>
          <p:cNvPr id="218" name="Google Shape;218;p30"/>
          <p:cNvSpPr txBox="1">
            <a:spLocks noGrp="1"/>
          </p:cNvSpPr>
          <p:nvPr>
            <p:ph type="title"/>
          </p:nvPr>
        </p:nvSpPr>
        <p:spPr>
          <a:xfrm>
            <a:off x="1376775" y="315925"/>
            <a:ext cx="6390450" cy="831375"/>
          </a:xfrm>
          <a:prstGeom prst="rect">
            <a:avLst/>
          </a:prstGeom>
        </p:spPr>
        <p:txBody>
          <a:bodyPr spcFirstLastPara="1" vert="horz" wrap="square" lIns="68569" tIns="68569" rIns="68569" bIns="68569" rtlCol="0" anchor="b" anchorCtr="0">
            <a:normAutofit/>
          </a:bodyPr>
          <a:lstStyle/>
          <a:p>
            <a:r>
              <a:rPr lang="en" sz="3600" dirty="0"/>
              <a:t>Metamorphosis</a:t>
            </a:r>
            <a:endParaRPr sz="3600" dirty="0"/>
          </a:p>
        </p:txBody>
      </p:sp>
      <p:sp>
        <p:nvSpPr>
          <p:cNvPr id="219" name="Google Shape;219;p30"/>
          <p:cNvSpPr txBox="1">
            <a:spLocks noGrp="1"/>
          </p:cNvSpPr>
          <p:nvPr>
            <p:ph type="body" idx="1"/>
          </p:nvPr>
        </p:nvSpPr>
        <p:spPr>
          <a:xfrm>
            <a:off x="383721" y="1225219"/>
            <a:ext cx="3069129" cy="3626775"/>
          </a:xfrm>
          <a:prstGeom prst="rect">
            <a:avLst/>
          </a:prstGeom>
        </p:spPr>
        <p:txBody>
          <a:bodyPr spcFirstLastPara="1" vert="horz" wrap="square" lIns="68569" tIns="68569" rIns="68569" bIns="68569" rtlCol="0" anchor="t" anchorCtr="0">
            <a:normAutofit/>
          </a:bodyPr>
          <a:lstStyle/>
          <a:p>
            <a:pPr marL="0" indent="0">
              <a:buClr>
                <a:schemeClr val="dk1"/>
              </a:buClr>
              <a:buSzPts val="1100"/>
              <a:buNone/>
            </a:pPr>
            <a:r>
              <a:rPr lang="en" sz="1800" dirty="0"/>
              <a:t>Complete metamorphosis means that their life cycle is egg, larva, pupa, adult.</a:t>
            </a:r>
            <a:endParaRPr sz="1800" dirty="0"/>
          </a:p>
          <a:p>
            <a:pPr marL="0" indent="0">
              <a:spcBef>
                <a:spcPts val="900"/>
              </a:spcBef>
              <a:buClr>
                <a:schemeClr val="dk1"/>
              </a:buClr>
              <a:buSzPts val="1100"/>
              <a:buNone/>
            </a:pPr>
            <a:endParaRPr sz="1800" dirty="0"/>
          </a:p>
          <a:p>
            <a:pPr marL="0" indent="0">
              <a:spcBef>
                <a:spcPts val="900"/>
              </a:spcBef>
              <a:spcAft>
                <a:spcPts val="900"/>
              </a:spcAft>
              <a:buClr>
                <a:schemeClr val="dk1"/>
              </a:buClr>
              <a:buSzPts val="1100"/>
              <a:buNone/>
            </a:pPr>
            <a:r>
              <a:rPr lang="en" sz="1800" dirty="0"/>
              <a:t>A larva is an immature or juvenile insect that looks worm-like and different from the adult.</a:t>
            </a:r>
            <a:endParaRPr sz="1800" dirty="0"/>
          </a:p>
        </p:txBody>
      </p:sp>
      <p:sp>
        <p:nvSpPr>
          <p:cNvPr id="220" name="Google Shape;220;p30"/>
          <p:cNvSpPr txBox="1"/>
          <p:nvPr/>
        </p:nvSpPr>
        <p:spPr>
          <a:xfrm>
            <a:off x="5751000" y="4792294"/>
            <a:ext cx="2250000" cy="373350"/>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675">
                <a:solidFill>
                  <a:schemeClr val="dk1"/>
                </a:solidFill>
                <a:latin typeface="Open Sans"/>
                <a:ea typeface="Open Sans"/>
                <a:cs typeface="Open Sans"/>
                <a:sym typeface="Open Sans"/>
              </a:rPr>
              <a:t>Image: Public Domain, Insects Unlocked, Wikipedia</a:t>
            </a:r>
            <a:endParaRPr sz="375"/>
          </a:p>
        </p:txBody>
      </p:sp>
      <p:pic>
        <p:nvPicPr>
          <p:cNvPr id="221" name="Google Shape;221;p30"/>
          <p:cNvPicPr preferRelativeResize="0"/>
          <p:nvPr/>
        </p:nvPicPr>
        <p:blipFill>
          <a:blip r:embed="rId3">
            <a:alphaModFix/>
          </a:blip>
          <a:stretch>
            <a:fillRect/>
          </a:stretch>
        </p:blipFill>
        <p:spPr>
          <a:xfrm rot="10800000">
            <a:off x="3534001" y="1364175"/>
            <a:ext cx="1756256" cy="1137469"/>
          </a:xfrm>
          <a:prstGeom prst="rect">
            <a:avLst/>
          </a:prstGeom>
          <a:noFill/>
          <a:ln>
            <a:noFill/>
          </a:ln>
        </p:spPr>
      </p:pic>
      <p:pic>
        <p:nvPicPr>
          <p:cNvPr id="222" name="Google Shape;222;p30"/>
          <p:cNvPicPr preferRelativeResize="0"/>
          <p:nvPr/>
        </p:nvPicPr>
        <p:blipFill>
          <a:blip r:embed="rId4">
            <a:alphaModFix/>
          </a:blip>
          <a:stretch>
            <a:fillRect/>
          </a:stretch>
        </p:blipFill>
        <p:spPr>
          <a:xfrm>
            <a:off x="4572000" y="3278831"/>
            <a:ext cx="905413" cy="831375"/>
          </a:xfrm>
          <a:prstGeom prst="rect">
            <a:avLst/>
          </a:prstGeom>
          <a:noFill/>
          <a:ln>
            <a:noFill/>
          </a:ln>
        </p:spPr>
      </p:pic>
      <p:pic>
        <p:nvPicPr>
          <p:cNvPr id="223" name="Google Shape;223;p30"/>
          <p:cNvPicPr preferRelativeResize="0"/>
          <p:nvPr/>
        </p:nvPicPr>
        <p:blipFill>
          <a:blip r:embed="rId5">
            <a:alphaModFix/>
          </a:blip>
          <a:stretch>
            <a:fillRect/>
          </a:stretch>
        </p:blipFill>
        <p:spPr>
          <a:xfrm>
            <a:off x="6223331" y="2501644"/>
            <a:ext cx="1543894" cy="1995900"/>
          </a:xfrm>
          <a:prstGeom prst="rect">
            <a:avLst/>
          </a:prstGeom>
          <a:noFill/>
          <a:ln>
            <a:noFill/>
          </a:ln>
        </p:spPr>
      </p:pic>
      <p:pic>
        <p:nvPicPr>
          <p:cNvPr id="224" name="Google Shape;224;p30"/>
          <p:cNvPicPr preferRelativeResize="0"/>
          <p:nvPr/>
        </p:nvPicPr>
        <p:blipFill rotWithShape="1">
          <a:blip r:embed="rId6">
            <a:alphaModFix/>
          </a:blip>
          <a:srcRect t="27054" b="19095"/>
          <a:stretch/>
        </p:blipFill>
        <p:spPr>
          <a:xfrm flipH="1">
            <a:off x="5750999" y="794185"/>
            <a:ext cx="1974507" cy="1043297"/>
          </a:xfrm>
          <a:prstGeom prst="rect">
            <a:avLst/>
          </a:prstGeom>
          <a:noFill/>
          <a:ln>
            <a:noFill/>
          </a:ln>
        </p:spPr>
      </p:pic>
      <p:sp>
        <p:nvSpPr>
          <p:cNvPr id="225" name="Google Shape;225;p30"/>
          <p:cNvSpPr txBox="1"/>
          <p:nvPr/>
        </p:nvSpPr>
        <p:spPr>
          <a:xfrm>
            <a:off x="4689235" y="4151269"/>
            <a:ext cx="670950" cy="607836"/>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2000">
                <a:solidFill>
                  <a:schemeClr val="dk1"/>
                </a:solidFill>
                <a:latin typeface="Open Sans"/>
                <a:ea typeface="Open Sans"/>
                <a:cs typeface="Open Sans"/>
                <a:sym typeface="Open Sans"/>
              </a:rPr>
              <a:t>egg</a:t>
            </a:r>
            <a:endParaRPr/>
          </a:p>
        </p:txBody>
      </p:sp>
      <p:sp>
        <p:nvSpPr>
          <p:cNvPr id="226" name="Google Shape;226;p30"/>
          <p:cNvSpPr txBox="1"/>
          <p:nvPr/>
        </p:nvSpPr>
        <p:spPr>
          <a:xfrm>
            <a:off x="3730480" y="2533163"/>
            <a:ext cx="905413" cy="607836"/>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2000" dirty="0">
                <a:solidFill>
                  <a:schemeClr val="dk1"/>
                </a:solidFill>
                <a:latin typeface="Open Sans"/>
                <a:ea typeface="Open Sans"/>
                <a:cs typeface="Open Sans"/>
                <a:sym typeface="Open Sans"/>
              </a:rPr>
              <a:t>larva</a:t>
            </a:r>
            <a:endParaRPr dirty="0"/>
          </a:p>
        </p:txBody>
      </p:sp>
      <p:sp>
        <p:nvSpPr>
          <p:cNvPr id="227" name="Google Shape;227;p30"/>
          <p:cNvSpPr txBox="1"/>
          <p:nvPr/>
        </p:nvSpPr>
        <p:spPr>
          <a:xfrm>
            <a:off x="6088144" y="1860619"/>
            <a:ext cx="931856" cy="607836"/>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2000" dirty="0">
                <a:solidFill>
                  <a:schemeClr val="dk1"/>
                </a:solidFill>
                <a:latin typeface="Open Sans"/>
                <a:ea typeface="Open Sans"/>
                <a:cs typeface="Open Sans"/>
                <a:sym typeface="Open Sans"/>
              </a:rPr>
              <a:t>pupa</a:t>
            </a:r>
            <a:endParaRPr dirty="0"/>
          </a:p>
        </p:txBody>
      </p:sp>
      <p:sp>
        <p:nvSpPr>
          <p:cNvPr id="228" name="Google Shape;228;p30"/>
          <p:cNvSpPr txBox="1"/>
          <p:nvPr/>
        </p:nvSpPr>
        <p:spPr>
          <a:xfrm>
            <a:off x="7842193" y="2980243"/>
            <a:ext cx="918086" cy="607836"/>
          </a:xfrm>
          <a:prstGeom prst="rect">
            <a:avLst/>
          </a:prstGeom>
          <a:noFill/>
          <a:ln>
            <a:noFill/>
          </a:ln>
        </p:spPr>
        <p:txBody>
          <a:bodyPr spcFirstLastPara="1" wrap="square" lIns="68569" tIns="68569" rIns="68569" bIns="68569" anchor="t" anchorCtr="0">
            <a:spAutoFit/>
          </a:bodyPr>
          <a:lstStyle/>
          <a:p>
            <a:pPr>
              <a:lnSpc>
                <a:spcPct val="115000"/>
              </a:lnSpc>
              <a:spcAft>
                <a:spcPts val="900"/>
              </a:spcAft>
            </a:pPr>
            <a:r>
              <a:rPr lang="en" sz="2000" dirty="0">
                <a:solidFill>
                  <a:schemeClr val="dk1"/>
                </a:solidFill>
                <a:latin typeface="Open Sans"/>
                <a:ea typeface="Open Sans"/>
                <a:cs typeface="Open Sans"/>
                <a:sym typeface="Open Sans"/>
              </a:rPr>
              <a:t>adult</a:t>
            </a:r>
            <a:endParaRPr dirty="0"/>
          </a:p>
        </p:txBody>
      </p:sp>
      <p:sp>
        <p:nvSpPr>
          <p:cNvPr id="229" name="Google Shape;229;p30"/>
          <p:cNvSpPr/>
          <p:nvPr/>
        </p:nvSpPr>
        <p:spPr>
          <a:xfrm rot="8856761">
            <a:off x="5407978" y="4031185"/>
            <a:ext cx="667931" cy="744490"/>
          </a:xfrm>
          <a:custGeom>
            <a:avLst/>
            <a:gdLst/>
            <a:ahLst/>
            <a:cxnLst/>
            <a:rect l="l" t="t" r="r" b="b"/>
            <a:pathLst>
              <a:path w="35786" h="71724" extrusionOk="0">
                <a:moveTo>
                  <a:pt x="0" y="1078"/>
                </a:moveTo>
                <a:cubicBezTo>
                  <a:pt x="4936" y="1880"/>
                  <a:pt x="23816" y="-4105"/>
                  <a:pt x="29616" y="5890"/>
                </a:cubicBezTo>
                <a:cubicBezTo>
                  <a:pt x="35416" y="15885"/>
                  <a:pt x="33812" y="50376"/>
                  <a:pt x="34799" y="61050"/>
                </a:cubicBezTo>
                <a:cubicBezTo>
                  <a:pt x="35786" y="71724"/>
                  <a:pt x="35417" y="68454"/>
                  <a:pt x="35540" y="69935"/>
                </a:cubicBezTo>
              </a:path>
            </a:pathLst>
          </a:custGeom>
          <a:noFill/>
          <a:ln w="76200" cap="flat" cmpd="sng">
            <a:solidFill>
              <a:srgbClr val="FF0000"/>
            </a:solidFill>
            <a:prstDash val="solid"/>
            <a:round/>
            <a:headEnd type="none" w="med" len="med"/>
            <a:tailEnd type="triangle" w="med" len="med"/>
          </a:ln>
        </p:spPr>
        <p:txBody>
          <a:bodyPr/>
          <a:lstStyle/>
          <a:p>
            <a:endParaRPr lang="en-US" sz="1350"/>
          </a:p>
        </p:txBody>
      </p:sp>
      <p:sp>
        <p:nvSpPr>
          <p:cNvPr id="230" name="Google Shape;230;p30"/>
          <p:cNvSpPr/>
          <p:nvPr/>
        </p:nvSpPr>
        <p:spPr>
          <a:xfrm rot="10800000">
            <a:off x="3825620" y="2910948"/>
            <a:ext cx="667968" cy="804743"/>
          </a:xfrm>
          <a:custGeom>
            <a:avLst/>
            <a:gdLst/>
            <a:ahLst/>
            <a:cxnLst/>
            <a:rect l="l" t="t" r="r" b="b"/>
            <a:pathLst>
              <a:path w="35786" h="71724" extrusionOk="0">
                <a:moveTo>
                  <a:pt x="0" y="1078"/>
                </a:moveTo>
                <a:cubicBezTo>
                  <a:pt x="4936" y="1880"/>
                  <a:pt x="23816" y="-4105"/>
                  <a:pt x="29616" y="5890"/>
                </a:cubicBezTo>
                <a:cubicBezTo>
                  <a:pt x="35416" y="15885"/>
                  <a:pt x="33812" y="50376"/>
                  <a:pt x="34799" y="61050"/>
                </a:cubicBezTo>
                <a:cubicBezTo>
                  <a:pt x="35786" y="71724"/>
                  <a:pt x="35417" y="68454"/>
                  <a:pt x="35540" y="69935"/>
                </a:cubicBezTo>
              </a:path>
            </a:pathLst>
          </a:custGeom>
          <a:noFill/>
          <a:ln w="76200" cap="flat" cmpd="sng">
            <a:solidFill>
              <a:srgbClr val="FF0000"/>
            </a:solidFill>
            <a:prstDash val="solid"/>
            <a:round/>
            <a:headEnd type="none" w="med" len="med"/>
            <a:tailEnd type="triangle" w="med" len="med"/>
          </a:ln>
        </p:spPr>
        <p:txBody>
          <a:bodyPr/>
          <a:lstStyle/>
          <a:p>
            <a:endParaRPr lang="en-US" sz="1350"/>
          </a:p>
        </p:txBody>
      </p:sp>
      <p:sp>
        <p:nvSpPr>
          <p:cNvPr id="231" name="Google Shape;231;p30"/>
          <p:cNvSpPr/>
          <p:nvPr/>
        </p:nvSpPr>
        <p:spPr>
          <a:xfrm rot="-5112290">
            <a:off x="4786722" y="499660"/>
            <a:ext cx="475987" cy="1306899"/>
          </a:xfrm>
          <a:custGeom>
            <a:avLst/>
            <a:gdLst/>
            <a:ahLst/>
            <a:cxnLst/>
            <a:rect l="l" t="t" r="r" b="b"/>
            <a:pathLst>
              <a:path w="35786" h="71724" extrusionOk="0">
                <a:moveTo>
                  <a:pt x="0" y="1078"/>
                </a:moveTo>
                <a:cubicBezTo>
                  <a:pt x="4936" y="1880"/>
                  <a:pt x="23816" y="-4105"/>
                  <a:pt x="29616" y="5890"/>
                </a:cubicBezTo>
                <a:cubicBezTo>
                  <a:pt x="35416" y="15885"/>
                  <a:pt x="33812" y="50376"/>
                  <a:pt x="34799" y="61050"/>
                </a:cubicBezTo>
                <a:cubicBezTo>
                  <a:pt x="35786" y="71724"/>
                  <a:pt x="35417" y="68454"/>
                  <a:pt x="35540" y="69935"/>
                </a:cubicBezTo>
              </a:path>
            </a:pathLst>
          </a:custGeom>
          <a:noFill/>
          <a:ln w="76200" cap="flat" cmpd="sng">
            <a:solidFill>
              <a:srgbClr val="FF0000"/>
            </a:solidFill>
            <a:prstDash val="solid"/>
            <a:round/>
            <a:headEnd type="none" w="med" len="med"/>
            <a:tailEnd type="triangle" w="med" len="med"/>
          </a:ln>
        </p:spPr>
        <p:txBody>
          <a:bodyPr/>
          <a:lstStyle/>
          <a:p>
            <a:endParaRPr lang="en-US" sz="135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txBox="1">
            <a:spLocks noGrp="1"/>
          </p:cNvSpPr>
          <p:nvPr>
            <p:ph type="title"/>
          </p:nvPr>
        </p:nvSpPr>
        <p:spPr>
          <a:xfrm>
            <a:off x="1376775" y="-231085"/>
            <a:ext cx="6390450" cy="831375"/>
          </a:xfrm>
          <a:prstGeom prst="rect">
            <a:avLst/>
          </a:prstGeom>
        </p:spPr>
        <p:txBody>
          <a:bodyPr spcFirstLastPara="1" vert="horz" wrap="square" lIns="68569" tIns="68569" rIns="68569" bIns="68569" rtlCol="0" anchor="b" anchorCtr="0">
            <a:normAutofit/>
          </a:bodyPr>
          <a:lstStyle/>
          <a:p>
            <a:r>
              <a:rPr lang="en" sz="3600" dirty="0"/>
              <a:t>Vocab</a:t>
            </a:r>
            <a:endParaRPr sz="3600" dirty="0"/>
          </a:p>
        </p:txBody>
      </p:sp>
      <p:sp>
        <p:nvSpPr>
          <p:cNvPr id="237" name="Google Shape;237;p31"/>
          <p:cNvSpPr txBox="1">
            <a:spLocks noGrp="1"/>
          </p:cNvSpPr>
          <p:nvPr>
            <p:ph type="body" idx="1"/>
          </p:nvPr>
        </p:nvSpPr>
        <p:spPr>
          <a:xfrm>
            <a:off x="342900" y="621059"/>
            <a:ext cx="8564336" cy="3755925"/>
          </a:xfrm>
          <a:prstGeom prst="rect">
            <a:avLst/>
          </a:prstGeom>
        </p:spPr>
        <p:txBody>
          <a:bodyPr spcFirstLastPara="1" vert="horz" wrap="square" lIns="68569" tIns="68569" rIns="68569" bIns="68569" rtlCol="0" anchor="t" anchorCtr="0">
            <a:noAutofit/>
          </a:bodyPr>
          <a:lstStyle/>
          <a:p>
            <a:pPr marL="0" indent="0">
              <a:lnSpc>
                <a:spcPct val="105000"/>
              </a:lnSpc>
              <a:buNone/>
            </a:pPr>
            <a:r>
              <a:rPr lang="en" sz="2000" b="1" dirty="0"/>
              <a:t>Complete metamorphosis</a:t>
            </a:r>
            <a:endParaRPr sz="2000" b="1" dirty="0"/>
          </a:p>
          <a:p>
            <a:pPr marL="0" indent="0">
              <a:lnSpc>
                <a:spcPct val="105000"/>
              </a:lnSpc>
              <a:spcBef>
                <a:spcPts val="900"/>
              </a:spcBef>
              <a:buNone/>
            </a:pPr>
            <a:r>
              <a:rPr lang="en" sz="2000" dirty="0"/>
              <a:t>Insects that go through complete metamorphosis have four stages: egg, larvae, pupae, and adults.</a:t>
            </a:r>
            <a:endParaRPr sz="2000" dirty="0"/>
          </a:p>
          <a:p>
            <a:pPr marL="0" indent="0">
              <a:lnSpc>
                <a:spcPct val="105000"/>
              </a:lnSpc>
              <a:spcBef>
                <a:spcPts val="900"/>
              </a:spcBef>
              <a:buNone/>
            </a:pPr>
            <a:r>
              <a:rPr lang="en" sz="2000" b="1" dirty="0"/>
              <a:t>Larva, plural larvae</a:t>
            </a:r>
            <a:endParaRPr sz="2000" b="1" dirty="0"/>
          </a:p>
          <a:p>
            <a:pPr marL="0" indent="0">
              <a:lnSpc>
                <a:spcPct val="105000"/>
              </a:lnSpc>
              <a:spcBef>
                <a:spcPts val="900"/>
              </a:spcBef>
              <a:buNone/>
            </a:pPr>
            <a:r>
              <a:rPr lang="en" sz="2000" dirty="0"/>
              <a:t>The immature or young stage of an insect with complete metamorphosis.  Often worm-like.  </a:t>
            </a:r>
            <a:endParaRPr sz="2000" dirty="0"/>
          </a:p>
          <a:p>
            <a:pPr marL="0" indent="0">
              <a:lnSpc>
                <a:spcPct val="105000"/>
              </a:lnSpc>
              <a:spcBef>
                <a:spcPts val="900"/>
              </a:spcBef>
              <a:buClr>
                <a:schemeClr val="dk1"/>
              </a:buClr>
              <a:buSzPts val="1100"/>
              <a:buNone/>
            </a:pPr>
            <a:r>
              <a:rPr lang="en" sz="2000" b="1" dirty="0"/>
              <a:t>Pupa, plural pupae</a:t>
            </a:r>
            <a:endParaRPr sz="2000" b="1" dirty="0"/>
          </a:p>
          <a:p>
            <a:pPr marL="0" indent="0">
              <a:lnSpc>
                <a:spcPct val="105000"/>
              </a:lnSpc>
              <a:spcBef>
                <a:spcPts val="900"/>
              </a:spcBef>
              <a:buClr>
                <a:schemeClr val="dk1"/>
              </a:buClr>
              <a:buSzPts val="1100"/>
              <a:buNone/>
            </a:pPr>
            <a:r>
              <a:rPr lang="en" sz="2000" dirty="0"/>
              <a:t>The pupa, also known as the cocoon or, in butterflies, the chrysalis, is an inactive stage where the insect’s body changes from larva to adult.</a:t>
            </a:r>
            <a:endParaRPr sz="2000" dirty="0"/>
          </a:p>
          <a:p>
            <a:pPr marL="0" indent="0">
              <a:lnSpc>
                <a:spcPct val="105000"/>
              </a:lnSpc>
              <a:spcBef>
                <a:spcPts val="900"/>
              </a:spcBef>
              <a:spcAft>
                <a:spcPts val="900"/>
              </a:spcAft>
              <a:buNone/>
            </a:pPr>
            <a:endParaRPr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Project Question</a:t>
            </a:r>
            <a:endParaRPr dirty="0"/>
          </a:p>
        </p:txBody>
      </p:sp>
      <p:sp>
        <p:nvSpPr>
          <p:cNvPr id="67" name="Google Shape;67;p1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dirty="0"/>
              <a:t>Ants have evolved to be one of the most successful groups of organisms in many ecosystems, which is also why they are such an important pest species.  How can we, with an understanding of their traits, reduce the problems they cause in and around our school building?</a:t>
            </a:r>
            <a:endParaRP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End Product</a:t>
            </a:r>
            <a:endParaRPr/>
          </a:p>
        </p:txBody>
      </p:sp>
      <p:sp>
        <p:nvSpPr>
          <p:cNvPr id="73" name="Google Shape;73;p16"/>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t>Our goal is to come up with a plan on how we can better control the ants that show up in our building.  This is called an Integrated Pest Management or IPM Plan.</a:t>
            </a:r>
            <a:endParaRPr sz="1800" dirty="0"/>
          </a:p>
          <a:p>
            <a:pPr marL="0" lvl="0" indent="0" algn="l" rtl="0">
              <a:spcBef>
                <a:spcPts val="1200"/>
              </a:spcBef>
              <a:spcAft>
                <a:spcPts val="1200"/>
              </a:spcAft>
              <a:buNone/>
            </a:pPr>
            <a:r>
              <a:rPr lang="en" sz="1800" dirty="0"/>
              <a:t>In order to write this plan, we need to develop a deep understanding of ants.</a:t>
            </a:r>
            <a:endParaRPr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Today’s Question</a:t>
            </a:r>
            <a:endParaRPr/>
          </a:p>
        </p:txBody>
      </p:sp>
      <p:sp>
        <p:nvSpPr>
          <p:cNvPr id="79" name="Google Shape;79;p17"/>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What makes an organism an ant?</a:t>
            </a:r>
            <a:endParaRPr sz="2400" dirty="0"/>
          </a:p>
          <a:p>
            <a:pPr marL="0" lvl="0" indent="0" algn="l" rtl="0">
              <a:spcBef>
                <a:spcPts val="1200"/>
              </a:spcBef>
              <a:spcAft>
                <a:spcPts val="0"/>
              </a:spcAft>
              <a:buNone/>
            </a:pPr>
            <a:endParaRPr sz="2400" dirty="0"/>
          </a:p>
          <a:p>
            <a:pPr marL="0" lvl="0" indent="0" algn="l" rtl="0">
              <a:spcBef>
                <a:spcPts val="1200"/>
              </a:spcBef>
              <a:spcAft>
                <a:spcPts val="1200"/>
              </a:spcAft>
              <a:buNone/>
            </a:pPr>
            <a:r>
              <a:rPr lang="en" sz="2400" dirty="0"/>
              <a:t>Let’s look at some photos.</a:t>
            </a:r>
            <a:endParaRPr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prstGeom prst="rect">
            <a:avLst/>
          </a:prstGeom>
        </p:spPr>
        <p:txBody>
          <a:bodyPr spcFirstLastPara="1" wrap="square" lIns="91425" tIns="91425" rIns="91425" bIns="91425" anchor="t" anchorCtr="0">
            <a:normAutofit/>
          </a:bodyPr>
          <a:lstStyle/>
          <a:p>
            <a:pPr marL="457200" lvl="0" indent="-388620" algn="l" rtl="0">
              <a:spcBef>
                <a:spcPts val="0"/>
              </a:spcBef>
              <a:spcAft>
                <a:spcPts val="0"/>
              </a:spcAft>
              <a:buSzPct val="100000"/>
              <a:buAutoNum type="arabicPeriod"/>
            </a:pPr>
            <a:r>
              <a:rPr lang="en"/>
              <a:t>Which one is an ant? How can you tell?</a:t>
            </a:r>
            <a:endParaRPr/>
          </a:p>
        </p:txBody>
      </p:sp>
      <p:sp>
        <p:nvSpPr>
          <p:cNvPr id="85" name="Google Shape;85;p18"/>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dirty="0"/>
              <a:t>A.									B.</a:t>
            </a:r>
            <a:endParaRPr sz="2400" dirty="0"/>
          </a:p>
        </p:txBody>
      </p:sp>
      <p:pic>
        <p:nvPicPr>
          <p:cNvPr id="86" name="Google Shape;86;p18"/>
          <p:cNvPicPr preferRelativeResize="0"/>
          <p:nvPr/>
        </p:nvPicPr>
        <p:blipFill rotWithShape="1">
          <a:blip r:embed="rId3">
            <a:alphaModFix/>
          </a:blip>
          <a:srcRect l="5374"/>
          <a:stretch/>
        </p:blipFill>
        <p:spPr>
          <a:xfrm>
            <a:off x="4754600" y="1624725"/>
            <a:ext cx="4077699" cy="2824024"/>
          </a:xfrm>
          <a:prstGeom prst="rect">
            <a:avLst/>
          </a:prstGeom>
          <a:noFill/>
          <a:ln>
            <a:noFill/>
          </a:ln>
        </p:spPr>
      </p:pic>
      <p:pic>
        <p:nvPicPr>
          <p:cNvPr id="87" name="Google Shape;87;p18"/>
          <p:cNvPicPr preferRelativeResize="0"/>
          <p:nvPr/>
        </p:nvPicPr>
        <p:blipFill>
          <a:blip r:embed="rId4">
            <a:alphaModFix/>
          </a:blip>
          <a:stretch>
            <a:fillRect/>
          </a:stretch>
        </p:blipFill>
        <p:spPr>
          <a:xfrm>
            <a:off x="83100" y="1624725"/>
            <a:ext cx="4309341" cy="2824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 Which one is an ant? How can you tell?</a:t>
            </a:r>
            <a:endParaRPr/>
          </a:p>
        </p:txBody>
      </p:sp>
      <p:sp>
        <p:nvSpPr>
          <p:cNvPr id="93" name="Google Shape;93;p19"/>
          <p:cNvSpPr txBox="1">
            <a:spLocks noGrp="1"/>
          </p:cNvSpPr>
          <p:nvPr>
            <p:ph type="body" idx="1"/>
          </p:nvPr>
        </p:nvSpPr>
        <p:spPr>
          <a:xfrm>
            <a:off x="311700" y="981028"/>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dirty="0"/>
              <a:t>A.									B.</a:t>
            </a:r>
            <a:endParaRPr sz="2400" dirty="0"/>
          </a:p>
        </p:txBody>
      </p:sp>
      <p:pic>
        <p:nvPicPr>
          <p:cNvPr id="94" name="Google Shape;94;p19"/>
          <p:cNvPicPr preferRelativeResize="0"/>
          <p:nvPr/>
        </p:nvPicPr>
        <p:blipFill rotWithShape="1">
          <a:blip r:embed="rId3">
            <a:alphaModFix/>
          </a:blip>
          <a:srcRect l="7645" t="37776" r="36989" b="1547"/>
          <a:stretch/>
        </p:blipFill>
        <p:spPr>
          <a:xfrm>
            <a:off x="3961033" y="1554725"/>
            <a:ext cx="4268566" cy="3542000"/>
          </a:xfrm>
          <a:prstGeom prst="rect">
            <a:avLst/>
          </a:prstGeom>
          <a:noFill/>
          <a:ln>
            <a:noFill/>
          </a:ln>
        </p:spPr>
      </p:pic>
      <p:pic>
        <p:nvPicPr>
          <p:cNvPr id="95" name="Google Shape;95;p19"/>
          <p:cNvPicPr preferRelativeResize="0"/>
          <p:nvPr/>
        </p:nvPicPr>
        <p:blipFill rotWithShape="1">
          <a:blip r:embed="rId3">
            <a:alphaModFix/>
          </a:blip>
          <a:srcRect l="45805" t="5392" r="23331" b="49177"/>
          <a:stretch/>
        </p:blipFill>
        <p:spPr>
          <a:xfrm>
            <a:off x="443325" y="1496300"/>
            <a:ext cx="3272499" cy="3647201"/>
          </a:xfrm>
          <a:prstGeom prst="rect">
            <a:avLst/>
          </a:prstGeom>
          <a:noFill/>
          <a:ln>
            <a:noFill/>
          </a:ln>
        </p:spPr>
      </p:pic>
      <p:sp>
        <p:nvSpPr>
          <p:cNvPr id="96" name="Google Shape;96;p19"/>
          <p:cNvSpPr/>
          <p:nvPr/>
        </p:nvSpPr>
        <p:spPr>
          <a:xfrm>
            <a:off x="7574975" y="1544896"/>
            <a:ext cx="654600" cy="923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3. Which one is an ant? How can you tell?</a:t>
            </a:r>
            <a:endParaRPr/>
          </a:p>
        </p:txBody>
      </p:sp>
      <p:sp>
        <p:nvSpPr>
          <p:cNvPr id="102" name="Google Shape;102;p20"/>
          <p:cNvSpPr txBox="1">
            <a:spLocks noGrp="1"/>
          </p:cNvSpPr>
          <p:nvPr>
            <p:ph type="body" idx="1"/>
          </p:nvPr>
        </p:nvSpPr>
        <p:spPr>
          <a:xfrm>
            <a:off x="311700" y="923874"/>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dirty="0"/>
              <a:t>A.									B.</a:t>
            </a:r>
            <a:endParaRPr sz="2400" dirty="0"/>
          </a:p>
        </p:txBody>
      </p:sp>
      <p:pic>
        <p:nvPicPr>
          <p:cNvPr id="103" name="Google Shape;103;p20"/>
          <p:cNvPicPr preferRelativeResize="0"/>
          <p:nvPr/>
        </p:nvPicPr>
        <p:blipFill>
          <a:blip r:embed="rId3">
            <a:alphaModFix/>
          </a:blip>
          <a:stretch>
            <a:fillRect/>
          </a:stretch>
        </p:blipFill>
        <p:spPr>
          <a:xfrm>
            <a:off x="4572000" y="1623225"/>
            <a:ext cx="4352325" cy="2889049"/>
          </a:xfrm>
          <a:prstGeom prst="rect">
            <a:avLst/>
          </a:prstGeom>
          <a:noFill/>
          <a:ln>
            <a:noFill/>
          </a:ln>
        </p:spPr>
      </p:pic>
      <p:pic>
        <p:nvPicPr>
          <p:cNvPr id="104" name="Google Shape;104;p20"/>
          <p:cNvPicPr preferRelativeResize="0"/>
          <p:nvPr/>
        </p:nvPicPr>
        <p:blipFill>
          <a:blip r:embed="rId4">
            <a:alphaModFix/>
          </a:blip>
          <a:stretch>
            <a:fillRect/>
          </a:stretch>
        </p:blipFill>
        <p:spPr>
          <a:xfrm>
            <a:off x="311700" y="1559726"/>
            <a:ext cx="4100320" cy="2952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4. Which one is an ant? How can you tell?</a:t>
            </a:r>
            <a:endParaRPr/>
          </a:p>
        </p:txBody>
      </p:sp>
      <p:sp>
        <p:nvSpPr>
          <p:cNvPr id="110" name="Google Shape;110;p2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dirty="0"/>
              <a:t>A.									B.</a:t>
            </a:r>
            <a:endParaRPr sz="2400" dirty="0"/>
          </a:p>
        </p:txBody>
      </p:sp>
      <p:pic>
        <p:nvPicPr>
          <p:cNvPr id="111" name="Google Shape;111;p21"/>
          <p:cNvPicPr preferRelativeResize="0"/>
          <p:nvPr/>
        </p:nvPicPr>
        <p:blipFill>
          <a:blip r:embed="rId3">
            <a:alphaModFix/>
          </a:blip>
          <a:stretch>
            <a:fillRect/>
          </a:stretch>
        </p:blipFill>
        <p:spPr>
          <a:xfrm>
            <a:off x="361295" y="1624725"/>
            <a:ext cx="3992499" cy="2887374"/>
          </a:xfrm>
          <a:prstGeom prst="rect">
            <a:avLst/>
          </a:prstGeom>
          <a:noFill/>
          <a:ln>
            <a:noFill/>
          </a:ln>
        </p:spPr>
      </p:pic>
      <p:pic>
        <p:nvPicPr>
          <p:cNvPr id="112" name="Google Shape;112;p21"/>
          <p:cNvPicPr preferRelativeResize="0"/>
          <p:nvPr/>
        </p:nvPicPr>
        <p:blipFill>
          <a:blip r:embed="rId4">
            <a:alphaModFix/>
          </a:blip>
          <a:stretch>
            <a:fillRect/>
          </a:stretch>
        </p:blipFill>
        <p:spPr>
          <a:xfrm>
            <a:off x="4572000" y="1624725"/>
            <a:ext cx="4449025" cy="2942225"/>
          </a:xfrm>
          <a:prstGeom prst="rect">
            <a:avLst/>
          </a:prstGeom>
          <a:noFill/>
          <a:ln>
            <a:noFill/>
          </a:ln>
        </p:spPr>
      </p:pic>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1DF0058F8B1444909723038442650E" ma:contentTypeVersion="19" ma:contentTypeDescription="Create a new document." ma:contentTypeScope="" ma:versionID="d4d2b54bbaf7c3aaf8dd2d7ddf29780d">
  <xsd:schema xmlns:xsd="http://www.w3.org/2001/XMLSchema" xmlns:xs="http://www.w3.org/2001/XMLSchema" xmlns:p="http://schemas.microsoft.com/office/2006/metadata/properties" xmlns:ns2="32edc4b3-3770-469a-81cf-2591a143074c" xmlns:ns3="c0756931-26a2-4100-85a8-328d9797f085" targetNamespace="http://schemas.microsoft.com/office/2006/metadata/properties" ma:root="true" ma:fieldsID="8bd8c1ed1f051c44c9862a730ae43429" ns2:_="" ns3:_="">
    <xsd:import namespace="32edc4b3-3770-469a-81cf-2591a143074c"/>
    <xsd:import namespace="c0756931-26a2-4100-85a8-328d9797f0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dc4b3-3770-469a-81cf-2591a14307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ce06-59bb-4941-b007-8365d1e4fe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756931-26a2-4100-85a8-328d9797f08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abf1d3-92a7-4ec3-ab32-91bf13fc632a}" ma:internalName="TaxCatchAll" ma:showField="CatchAllData" ma:web="c0756931-26a2-4100-85a8-328d9797f0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2edc4b3-3770-469a-81cf-2591a143074c">
      <Terms xmlns="http://schemas.microsoft.com/office/infopath/2007/PartnerControls"/>
    </lcf76f155ced4ddcb4097134ff3c332f>
    <TaxCatchAll xmlns="c0756931-26a2-4100-85a8-328d9797f085" xsi:nil="true"/>
  </documentManagement>
</p:properties>
</file>

<file path=customXml/itemProps1.xml><?xml version="1.0" encoding="utf-8"?>
<ds:datastoreItem xmlns:ds="http://schemas.openxmlformats.org/officeDocument/2006/customXml" ds:itemID="{3DF0D6DC-FE5C-4052-BB69-4DFE8AEC15EE}"/>
</file>

<file path=customXml/itemProps2.xml><?xml version="1.0" encoding="utf-8"?>
<ds:datastoreItem xmlns:ds="http://schemas.openxmlformats.org/officeDocument/2006/customXml" ds:itemID="{507993D9-5121-442F-B1B5-ED7255536F02}"/>
</file>

<file path=customXml/itemProps3.xml><?xml version="1.0" encoding="utf-8"?>
<ds:datastoreItem xmlns:ds="http://schemas.openxmlformats.org/officeDocument/2006/customXml" ds:itemID="{A0584AB6-F550-4481-9814-0738D965382E}"/>
</file>

<file path=docProps/app.xml><?xml version="1.0" encoding="utf-8"?>
<Properties xmlns="http://schemas.openxmlformats.org/officeDocument/2006/extended-properties" xmlns:vt="http://schemas.openxmlformats.org/officeDocument/2006/docPropsVTypes">
  <Template>Gallery</Template>
  <TotalTime>2751</TotalTime>
  <Words>946</Words>
  <Application>Microsoft Office PowerPoint</Application>
  <PresentationFormat>On-screen Show (16:9)</PresentationFormat>
  <Paragraphs>107</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Gill Sans MT</vt:lpstr>
      <vt:lpstr>Open Sans</vt:lpstr>
      <vt:lpstr>Gallery</vt:lpstr>
      <vt:lpstr>Ant Evolution &amp; Ecology Project</vt:lpstr>
      <vt:lpstr>DO NOW</vt:lpstr>
      <vt:lpstr>Project Question</vt:lpstr>
      <vt:lpstr>End Product</vt:lpstr>
      <vt:lpstr>Today’s Question</vt:lpstr>
      <vt:lpstr>Which one is an ant? How can you tell?</vt:lpstr>
      <vt:lpstr>2. Which one is an ant? How can you tell?</vt:lpstr>
      <vt:lpstr>3. Which one is an ant? How can you tell?</vt:lpstr>
      <vt:lpstr>4. Which one is an ant? How can you tell?</vt:lpstr>
      <vt:lpstr>There are certain traits that are common to ants  and let us identify them. </vt:lpstr>
      <vt:lpstr>Some traits are common to all insects, including 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Insect Metamorphosis</vt:lpstr>
      <vt:lpstr>Vocab</vt:lpstr>
      <vt:lpstr>Vocab</vt:lpstr>
      <vt:lpstr>Vocab</vt:lpstr>
      <vt:lpstr>Simple Metamorphosis</vt:lpstr>
      <vt:lpstr>Vocab</vt:lpstr>
      <vt:lpstr>Metamorphosis</vt:lpstr>
      <vt:lpstr>Vocab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Snyder, Ted</dc:creator>
  <cp:lastModifiedBy>Ted Snyder</cp:lastModifiedBy>
  <cp:revision>1</cp:revision>
  <dcterms:modified xsi:type="dcterms:W3CDTF">2025-10-30T18:03:28Z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0x010100381DF0058F8B1444909723038442650E</vt:lpwstr>
  </property>
</Properties>
</file>